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anva Sans Bold" panose="020B0604020202020204" charset="0"/>
      <p:regular r:id="rId26"/>
    </p:embeddedFont>
    <p:embeddedFont>
      <p:font typeface="Kollektif" panose="020B0604020202020204" charset="0"/>
      <p:regular r:id="rId27"/>
    </p:embeddedFont>
    <p:embeddedFont>
      <p:font typeface="Kollektif Bold" panose="020B0604020202020204" charset="0"/>
      <p:regular r:id="rId28"/>
    </p:embeddedFont>
    <p:embeddedFont>
      <p:font typeface="Roboto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724"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hioii sadfhl;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svg"/><Relationship Id="rId7" Type="http://schemas.openxmlformats.org/officeDocument/2006/relationships/image" Target="../media/image12.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4.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jpeg"/><Relationship Id="rId5" Type="http://schemas.openxmlformats.org/officeDocument/2006/relationships/image" Target="../media/image12.sv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svg"/><Relationship Id="rId7" Type="http://schemas.openxmlformats.org/officeDocument/2006/relationships/image" Target="../media/image12.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7.svg"/></Relationships>
</file>

<file path=ppt/slides/_rels/slide19.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7.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2.sv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11013827" y="-248630"/>
            <a:ext cx="8681329" cy="10784260"/>
          </a:xfrm>
          <a:custGeom>
            <a:avLst/>
            <a:gdLst/>
            <a:ahLst/>
            <a:cxnLst/>
            <a:rect l="l" t="t" r="r" b="b"/>
            <a:pathLst>
              <a:path w="8681329" h="10784260">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28092" y="7365586"/>
            <a:ext cx="12832964" cy="303325"/>
          </a:xfrm>
          <a:custGeom>
            <a:avLst/>
            <a:gdLst/>
            <a:ahLst/>
            <a:cxnLst/>
            <a:rect l="l" t="t" r="r" b="b"/>
            <a:pathLst>
              <a:path w="12832964" h="303325">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695249" y="1536588"/>
            <a:ext cx="6873872" cy="162473"/>
          </a:xfrm>
          <a:custGeom>
            <a:avLst/>
            <a:gdLst/>
            <a:ahLst/>
            <a:cxnLst/>
            <a:rect l="l" t="t" r="r" b="b"/>
            <a:pathLst>
              <a:path w="6873872" h="162473">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345860" y="408121"/>
            <a:ext cx="1019008" cy="1016460"/>
          </a:xfrm>
          <a:custGeom>
            <a:avLst/>
            <a:gdLst/>
            <a:ahLst/>
            <a:cxnLst/>
            <a:rect l="l" t="t" r="r" b="b"/>
            <a:pathLst>
              <a:path w="1019008" h="1016460">
                <a:moveTo>
                  <a:pt x="0" y="0"/>
                </a:moveTo>
                <a:lnTo>
                  <a:pt x="1019008" y="0"/>
                </a:lnTo>
                <a:lnTo>
                  <a:pt x="1019008" y="1016461"/>
                </a:lnTo>
                <a:lnTo>
                  <a:pt x="0" y="1016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840731" y="408121"/>
            <a:ext cx="1106954" cy="1062676"/>
          </a:xfrm>
          <a:custGeom>
            <a:avLst/>
            <a:gdLst/>
            <a:ahLst/>
            <a:cxnLst/>
            <a:rect l="l" t="t" r="r" b="b"/>
            <a:pathLst>
              <a:path w="1106954" h="1062676">
                <a:moveTo>
                  <a:pt x="0" y="0"/>
                </a:moveTo>
                <a:lnTo>
                  <a:pt x="1106954" y="0"/>
                </a:lnTo>
                <a:lnTo>
                  <a:pt x="1106954" y="1062676"/>
                </a:lnTo>
                <a:lnTo>
                  <a:pt x="0" y="10626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2068876" y="408121"/>
            <a:ext cx="1067005" cy="981645"/>
          </a:xfrm>
          <a:custGeom>
            <a:avLst/>
            <a:gdLst/>
            <a:ahLst/>
            <a:cxnLst/>
            <a:rect l="l" t="t" r="r" b="b"/>
            <a:pathLst>
              <a:path w="1067005" h="981645">
                <a:moveTo>
                  <a:pt x="0" y="0"/>
                </a:moveTo>
                <a:lnTo>
                  <a:pt x="1067005" y="0"/>
                </a:lnTo>
                <a:lnTo>
                  <a:pt x="1067005" y="981645"/>
                </a:lnTo>
                <a:lnTo>
                  <a:pt x="0" y="9816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TextBox 8"/>
          <p:cNvSpPr txBox="1"/>
          <p:nvPr/>
        </p:nvSpPr>
        <p:spPr>
          <a:xfrm>
            <a:off x="1028700" y="3381555"/>
            <a:ext cx="9657581" cy="752029"/>
          </a:xfrm>
          <a:prstGeom prst="rect">
            <a:avLst/>
          </a:prstGeom>
        </p:spPr>
        <p:txBody>
          <a:bodyPr lIns="0" tIns="0" rIns="0" bIns="0" rtlCol="0" anchor="t">
            <a:spAutoFit/>
          </a:bodyPr>
          <a:lstStyle/>
          <a:p>
            <a:pPr>
              <a:lnSpc>
                <a:spcPts val="5736"/>
              </a:lnSpc>
            </a:pPr>
            <a:r>
              <a:rPr lang="en-US" sz="5214">
                <a:solidFill>
                  <a:srgbClr val="FFFFFF"/>
                </a:solidFill>
                <a:latin typeface="Kollektif"/>
              </a:rPr>
              <a:t>Software testing</a:t>
            </a:r>
          </a:p>
        </p:txBody>
      </p:sp>
      <p:sp>
        <p:nvSpPr>
          <p:cNvPr id="9" name="TextBox 9"/>
          <p:cNvSpPr txBox="1"/>
          <p:nvPr/>
        </p:nvSpPr>
        <p:spPr>
          <a:xfrm>
            <a:off x="960447" y="4124368"/>
            <a:ext cx="12174934" cy="2223730"/>
          </a:xfrm>
          <a:prstGeom prst="rect">
            <a:avLst/>
          </a:prstGeom>
        </p:spPr>
        <p:txBody>
          <a:bodyPr lIns="0" tIns="0" rIns="0" bIns="0" rtlCol="0" anchor="t">
            <a:spAutoFit/>
          </a:bodyPr>
          <a:lstStyle/>
          <a:p>
            <a:pPr>
              <a:lnSpc>
                <a:spcPts val="8631"/>
              </a:lnSpc>
            </a:pPr>
            <a:r>
              <a:rPr lang="en-US" sz="7846">
                <a:solidFill>
                  <a:srgbClr val="FFFFFF"/>
                </a:solidFill>
                <a:latin typeface="Roboto Bold"/>
              </a:rPr>
              <a:t>Sensor Data Aggregation and Visualization System</a:t>
            </a:r>
          </a:p>
        </p:txBody>
      </p:sp>
      <p:sp>
        <p:nvSpPr>
          <p:cNvPr id="10" name="TextBox 10"/>
          <p:cNvSpPr txBox="1"/>
          <p:nvPr/>
        </p:nvSpPr>
        <p:spPr>
          <a:xfrm>
            <a:off x="1028700" y="8130949"/>
            <a:ext cx="8776638" cy="1384300"/>
          </a:xfrm>
          <a:prstGeom prst="rect">
            <a:avLst/>
          </a:prstGeom>
        </p:spPr>
        <p:txBody>
          <a:bodyPr lIns="0" tIns="0" rIns="0" bIns="0" rtlCol="0" anchor="t">
            <a:spAutoFit/>
          </a:bodyPr>
          <a:lstStyle/>
          <a:p>
            <a:pPr>
              <a:lnSpc>
                <a:spcPts val="2750"/>
              </a:lnSpc>
            </a:pPr>
            <a:r>
              <a:rPr lang="en-US" sz="2500">
                <a:solidFill>
                  <a:srgbClr val="FFFFFF"/>
                </a:solidFill>
                <a:latin typeface="Kollektif"/>
              </a:rPr>
              <a:t>Nischal Vooda (Z-1985022)</a:t>
            </a:r>
          </a:p>
          <a:p>
            <a:pPr>
              <a:lnSpc>
                <a:spcPts val="2750"/>
              </a:lnSpc>
            </a:pPr>
            <a:r>
              <a:rPr lang="en-US" sz="2500">
                <a:solidFill>
                  <a:srgbClr val="FFFFFF"/>
                </a:solidFill>
                <a:latin typeface="Kollektif"/>
              </a:rPr>
              <a:t>Niharika Prathi(Z-1981037)</a:t>
            </a:r>
          </a:p>
          <a:p>
            <a:pPr>
              <a:lnSpc>
                <a:spcPts val="2750"/>
              </a:lnSpc>
            </a:pPr>
            <a:r>
              <a:rPr lang="en-US" sz="2500">
                <a:solidFill>
                  <a:srgbClr val="FFFFFF"/>
                </a:solidFill>
                <a:latin typeface="Kollektif"/>
              </a:rPr>
              <a:t>Hemanth Chimakurthi(Z-1981900)</a:t>
            </a:r>
          </a:p>
          <a:p>
            <a:pPr>
              <a:lnSpc>
                <a:spcPts val="2750"/>
              </a:lnSpc>
            </a:pPr>
            <a:endParaRPr lang="en-US" sz="2500">
              <a:solidFill>
                <a:srgbClr val="FFFFFF"/>
              </a:solidFill>
              <a:latin typeface="Kollekt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38129" y="719569"/>
            <a:ext cx="1337427" cy="1329068"/>
          </a:xfrm>
          <a:custGeom>
            <a:avLst/>
            <a:gdLst/>
            <a:ahLst/>
            <a:cxnLst/>
            <a:rect l="l" t="t" r="r" b="b"/>
            <a:pathLst>
              <a:path w="1337427" h="1329068">
                <a:moveTo>
                  <a:pt x="0" y="0"/>
                </a:moveTo>
                <a:lnTo>
                  <a:pt x="1337427" y="0"/>
                </a:lnTo>
                <a:lnTo>
                  <a:pt x="1337427" y="1329068"/>
                </a:lnTo>
                <a:lnTo>
                  <a:pt x="0" y="1329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45467" y="4328406"/>
            <a:ext cx="5970194" cy="5652155"/>
          </a:xfrm>
          <a:custGeom>
            <a:avLst/>
            <a:gdLst/>
            <a:ahLst/>
            <a:cxnLst/>
            <a:rect l="l" t="t" r="r" b="b"/>
            <a:pathLst>
              <a:path w="5970194" h="5652155">
                <a:moveTo>
                  <a:pt x="0" y="0"/>
                </a:moveTo>
                <a:lnTo>
                  <a:pt x="5970194" y="0"/>
                </a:lnTo>
                <a:lnTo>
                  <a:pt x="5970194" y="5652155"/>
                </a:lnTo>
                <a:lnTo>
                  <a:pt x="0" y="5652155"/>
                </a:lnTo>
                <a:lnTo>
                  <a:pt x="0" y="0"/>
                </a:lnTo>
                <a:close/>
              </a:path>
            </a:pathLst>
          </a:custGeom>
          <a:blipFill>
            <a:blip r:embed="rId6"/>
            <a:stretch>
              <a:fillRect/>
            </a:stretch>
          </a:blipFill>
        </p:spPr>
        <p:txBody>
          <a:bodyPr/>
          <a:lstStyle/>
          <a:p>
            <a:endParaRPr lang="en-US"/>
          </a:p>
        </p:txBody>
      </p:sp>
      <p:sp>
        <p:nvSpPr>
          <p:cNvPr id="5" name="Freeform 5"/>
          <p:cNvSpPr/>
          <p:nvPr/>
        </p:nvSpPr>
        <p:spPr>
          <a:xfrm>
            <a:off x="5859907" y="5806070"/>
            <a:ext cx="12191053" cy="1904852"/>
          </a:xfrm>
          <a:custGeom>
            <a:avLst/>
            <a:gdLst/>
            <a:ahLst/>
            <a:cxnLst/>
            <a:rect l="l" t="t" r="r" b="b"/>
            <a:pathLst>
              <a:path w="12191053" h="1904852">
                <a:moveTo>
                  <a:pt x="0" y="0"/>
                </a:moveTo>
                <a:lnTo>
                  <a:pt x="12191053" y="0"/>
                </a:lnTo>
                <a:lnTo>
                  <a:pt x="12191053" y="1904852"/>
                </a:lnTo>
                <a:lnTo>
                  <a:pt x="0" y="1904852"/>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028700" y="2665358"/>
            <a:ext cx="15629004" cy="1897117"/>
          </a:xfrm>
          <a:prstGeom prst="rect">
            <a:avLst/>
          </a:prstGeom>
        </p:spPr>
        <p:txBody>
          <a:bodyPr lIns="0" tIns="0" rIns="0" bIns="0" rtlCol="0" anchor="t">
            <a:spAutoFit/>
          </a:bodyPr>
          <a:lstStyle/>
          <a:p>
            <a:pPr>
              <a:lnSpc>
                <a:spcPts val="3059"/>
              </a:lnSpc>
            </a:pPr>
            <a:r>
              <a:rPr lang="en-US" sz="2185">
                <a:solidFill>
                  <a:srgbClr val="FFFFFF"/>
                </a:solidFill>
                <a:latin typeface="Kollektif Bold"/>
              </a:rPr>
              <a:t>API Response Testing</a:t>
            </a:r>
          </a:p>
          <a:p>
            <a:pPr>
              <a:lnSpc>
                <a:spcPts val="3059"/>
              </a:lnSpc>
            </a:pPr>
            <a:endParaRPr lang="en-US" sz="2185">
              <a:solidFill>
                <a:srgbClr val="FFFFFF"/>
              </a:solidFill>
              <a:latin typeface="Kollektif Bold"/>
            </a:endParaRPr>
          </a:p>
          <a:p>
            <a:pPr>
              <a:lnSpc>
                <a:spcPts val="3059"/>
              </a:lnSpc>
            </a:pPr>
            <a:r>
              <a:rPr lang="en-US" sz="2185">
                <a:solidFill>
                  <a:srgbClr val="FFFFFF"/>
                </a:solidFill>
                <a:latin typeface="Kollektif"/>
              </a:rPr>
              <a:t>Test the api_response function to ensure it formats the data into the expected JSON format.</a:t>
            </a:r>
          </a:p>
          <a:p>
            <a:pPr>
              <a:lnSpc>
                <a:spcPts val="3059"/>
              </a:lnSpc>
            </a:pPr>
            <a:r>
              <a:rPr lang="en-US" sz="2185">
                <a:solidFill>
                  <a:srgbClr val="FFFFFF"/>
                </a:solidFill>
                <a:latin typeface="Kollektif"/>
              </a:rPr>
              <a:t>Verify that the JSON keys and structure are correct.</a:t>
            </a:r>
          </a:p>
          <a:p>
            <a:pPr>
              <a:lnSpc>
                <a:spcPts val="3059"/>
              </a:lnSpc>
            </a:pPr>
            <a:endParaRPr lang="en-US" sz="2185">
              <a:solidFill>
                <a:srgbClr val="FFFFFF"/>
              </a:solidFill>
              <a:latin typeface="Kollektif"/>
            </a:endParaRPr>
          </a:p>
        </p:txBody>
      </p:sp>
      <p:sp>
        <p:nvSpPr>
          <p:cNvPr id="7" name="TextBox 7"/>
          <p:cNvSpPr txBox="1"/>
          <p:nvPr/>
        </p:nvSpPr>
        <p:spPr>
          <a:xfrm>
            <a:off x="593628" y="412947"/>
            <a:ext cx="4862550"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TESTING</a:t>
            </a:r>
          </a:p>
        </p:txBody>
      </p:sp>
      <p:sp>
        <p:nvSpPr>
          <p:cNvPr id="8" name="TextBox 8"/>
          <p:cNvSpPr txBox="1"/>
          <p:nvPr/>
        </p:nvSpPr>
        <p:spPr>
          <a:xfrm>
            <a:off x="1028700" y="1851990"/>
            <a:ext cx="3848100" cy="629919"/>
          </a:xfrm>
          <a:prstGeom prst="rect">
            <a:avLst/>
          </a:prstGeom>
        </p:spPr>
        <p:txBody>
          <a:bodyPr wrap="square" lIns="0" tIns="0" rIns="0" bIns="0" rtlCol="0" anchor="t">
            <a:spAutoFit/>
          </a:bodyPr>
          <a:lstStyle/>
          <a:p>
            <a:pPr algn="ctr">
              <a:lnSpc>
                <a:spcPts val="5180"/>
              </a:lnSpc>
            </a:pPr>
            <a:r>
              <a:rPr lang="en-US" sz="3700" dirty="0">
                <a:solidFill>
                  <a:srgbClr val="FFFFFF"/>
                </a:solidFill>
                <a:latin typeface="Canva Sans Bold"/>
              </a:rPr>
              <a:t>Unit Testing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38129" y="719569"/>
            <a:ext cx="1337427" cy="1329068"/>
          </a:xfrm>
          <a:custGeom>
            <a:avLst/>
            <a:gdLst/>
            <a:ahLst/>
            <a:cxnLst/>
            <a:rect l="l" t="t" r="r" b="b"/>
            <a:pathLst>
              <a:path w="1337427" h="1329068">
                <a:moveTo>
                  <a:pt x="0" y="0"/>
                </a:moveTo>
                <a:lnTo>
                  <a:pt x="1337427" y="0"/>
                </a:lnTo>
                <a:lnTo>
                  <a:pt x="1337427" y="1329068"/>
                </a:lnTo>
                <a:lnTo>
                  <a:pt x="0" y="1329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60278" y="4328239"/>
            <a:ext cx="8430034" cy="5411946"/>
          </a:xfrm>
          <a:custGeom>
            <a:avLst/>
            <a:gdLst/>
            <a:ahLst/>
            <a:cxnLst/>
            <a:rect l="l" t="t" r="r" b="b"/>
            <a:pathLst>
              <a:path w="8430034" h="5411946">
                <a:moveTo>
                  <a:pt x="0" y="0"/>
                </a:moveTo>
                <a:lnTo>
                  <a:pt x="8430034" y="0"/>
                </a:lnTo>
                <a:lnTo>
                  <a:pt x="8430034" y="5411946"/>
                </a:lnTo>
                <a:lnTo>
                  <a:pt x="0" y="5411946"/>
                </a:lnTo>
                <a:lnTo>
                  <a:pt x="0" y="0"/>
                </a:lnTo>
                <a:close/>
              </a:path>
            </a:pathLst>
          </a:custGeom>
          <a:blipFill>
            <a:blip r:embed="rId6"/>
            <a:stretch>
              <a:fillRect r="-8513"/>
            </a:stretch>
          </a:blipFill>
        </p:spPr>
        <p:txBody>
          <a:bodyPr/>
          <a:lstStyle/>
          <a:p>
            <a:endParaRPr lang="en-US"/>
          </a:p>
        </p:txBody>
      </p:sp>
      <p:sp>
        <p:nvSpPr>
          <p:cNvPr id="5" name="Freeform 5"/>
          <p:cNvSpPr/>
          <p:nvPr/>
        </p:nvSpPr>
        <p:spPr>
          <a:xfrm>
            <a:off x="8734237" y="4328239"/>
            <a:ext cx="9420413" cy="4943474"/>
          </a:xfrm>
          <a:custGeom>
            <a:avLst/>
            <a:gdLst/>
            <a:ahLst/>
            <a:cxnLst/>
            <a:rect l="l" t="t" r="r" b="b"/>
            <a:pathLst>
              <a:path w="9420413" h="4943474">
                <a:moveTo>
                  <a:pt x="0" y="0"/>
                </a:moveTo>
                <a:lnTo>
                  <a:pt x="9420413" y="0"/>
                </a:lnTo>
                <a:lnTo>
                  <a:pt x="9420413" y="4943474"/>
                </a:lnTo>
                <a:lnTo>
                  <a:pt x="0" y="4943474"/>
                </a:lnTo>
                <a:lnTo>
                  <a:pt x="0" y="0"/>
                </a:lnTo>
                <a:close/>
              </a:path>
            </a:pathLst>
          </a:custGeom>
          <a:blipFill>
            <a:blip r:embed="rId7"/>
            <a:stretch>
              <a:fillRect r="-20003"/>
            </a:stretch>
          </a:blipFill>
        </p:spPr>
        <p:txBody>
          <a:bodyPr/>
          <a:lstStyle/>
          <a:p>
            <a:endParaRPr lang="en-US"/>
          </a:p>
        </p:txBody>
      </p:sp>
      <p:sp>
        <p:nvSpPr>
          <p:cNvPr id="6" name="TextBox 6"/>
          <p:cNvSpPr txBox="1"/>
          <p:nvPr/>
        </p:nvSpPr>
        <p:spPr>
          <a:xfrm>
            <a:off x="1028700" y="2665358"/>
            <a:ext cx="15629004" cy="1897117"/>
          </a:xfrm>
          <a:prstGeom prst="rect">
            <a:avLst/>
          </a:prstGeom>
        </p:spPr>
        <p:txBody>
          <a:bodyPr lIns="0" tIns="0" rIns="0" bIns="0" rtlCol="0" anchor="t">
            <a:spAutoFit/>
          </a:bodyPr>
          <a:lstStyle/>
          <a:p>
            <a:pPr>
              <a:lnSpc>
                <a:spcPts val="3059"/>
              </a:lnSpc>
            </a:pPr>
            <a:r>
              <a:rPr lang="en-US" sz="2185">
                <a:solidFill>
                  <a:srgbClr val="FFFFFF"/>
                </a:solidFill>
                <a:latin typeface="Kollektif Bold"/>
              </a:rPr>
              <a:t>History queue testing</a:t>
            </a:r>
          </a:p>
          <a:p>
            <a:pPr>
              <a:lnSpc>
                <a:spcPts val="3059"/>
              </a:lnSpc>
            </a:pPr>
            <a:endParaRPr lang="en-US" sz="2185">
              <a:solidFill>
                <a:srgbClr val="FFFFFF"/>
              </a:solidFill>
              <a:latin typeface="Kollektif Bold"/>
            </a:endParaRPr>
          </a:p>
          <a:p>
            <a:pPr>
              <a:lnSpc>
                <a:spcPts val="3059"/>
              </a:lnSpc>
            </a:pPr>
            <a:r>
              <a:rPr lang="en-US" sz="2185">
                <a:solidFill>
                  <a:srgbClr val="FFFFFF"/>
                </a:solidFill>
                <a:latin typeface="Kollektif"/>
              </a:rPr>
              <a:t>Test that the history queue is correctly storing and limiting the number of entries to 30.</a:t>
            </a:r>
          </a:p>
          <a:p>
            <a:pPr>
              <a:lnSpc>
                <a:spcPts val="3059"/>
              </a:lnSpc>
            </a:pPr>
            <a:r>
              <a:rPr lang="en-US" sz="2185">
                <a:solidFill>
                  <a:srgbClr val="FFFFFF"/>
                </a:solidFill>
                <a:latin typeface="Kollektif"/>
              </a:rPr>
              <a:t>Verify that the maximum and mean values are calculated correctly based on the queue.</a:t>
            </a:r>
          </a:p>
          <a:p>
            <a:pPr>
              <a:lnSpc>
                <a:spcPts val="3059"/>
              </a:lnSpc>
            </a:pPr>
            <a:endParaRPr lang="en-US" sz="2185">
              <a:solidFill>
                <a:srgbClr val="FFFFFF"/>
              </a:solidFill>
              <a:latin typeface="Kollektif"/>
            </a:endParaRPr>
          </a:p>
        </p:txBody>
      </p:sp>
      <p:sp>
        <p:nvSpPr>
          <p:cNvPr id="7" name="TextBox 7"/>
          <p:cNvSpPr txBox="1"/>
          <p:nvPr/>
        </p:nvSpPr>
        <p:spPr>
          <a:xfrm>
            <a:off x="593628" y="412947"/>
            <a:ext cx="4862550"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TESTING</a:t>
            </a:r>
          </a:p>
        </p:txBody>
      </p:sp>
      <p:sp>
        <p:nvSpPr>
          <p:cNvPr id="8" name="TextBox 8"/>
          <p:cNvSpPr txBox="1"/>
          <p:nvPr/>
        </p:nvSpPr>
        <p:spPr>
          <a:xfrm>
            <a:off x="1028700" y="1851990"/>
            <a:ext cx="3543300" cy="629919"/>
          </a:xfrm>
          <a:prstGeom prst="rect">
            <a:avLst/>
          </a:prstGeom>
        </p:spPr>
        <p:txBody>
          <a:bodyPr wrap="square" lIns="0" tIns="0" rIns="0" bIns="0" rtlCol="0" anchor="t">
            <a:spAutoFit/>
          </a:bodyPr>
          <a:lstStyle/>
          <a:p>
            <a:pPr algn="ctr">
              <a:lnSpc>
                <a:spcPts val="5180"/>
              </a:lnSpc>
            </a:pPr>
            <a:r>
              <a:rPr lang="en-US" sz="3700" dirty="0">
                <a:solidFill>
                  <a:srgbClr val="FFFFFF"/>
                </a:solidFill>
                <a:latin typeface="Canva Sans Bold"/>
              </a:rPr>
              <a:t>Unit Testing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38129" y="719569"/>
            <a:ext cx="1337427" cy="1329068"/>
          </a:xfrm>
          <a:custGeom>
            <a:avLst/>
            <a:gdLst/>
            <a:ahLst/>
            <a:cxnLst/>
            <a:rect l="l" t="t" r="r" b="b"/>
            <a:pathLst>
              <a:path w="1337427" h="1329068">
                <a:moveTo>
                  <a:pt x="0" y="0"/>
                </a:moveTo>
                <a:lnTo>
                  <a:pt x="1337427" y="0"/>
                </a:lnTo>
                <a:lnTo>
                  <a:pt x="1337427" y="1329068"/>
                </a:lnTo>
                <a:lnTo>
                  <a:pt x="0" y="1329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2646308"/>
            <a:ext cx="15629004" cy="4306307"/>
          </a:xfrm>
          <a:prstGeom prst="rect">
            <a:avLst/>
          </a:prstGeom>
        </p:spPr>
        <p:txBody>
          <a:bodyPr lIns="0" tIns="0" rIns="0" bIns="0" rtlCol="0" anchor="t">
            <a:spAutoFit/>
          </a:bodyPr>
          <a:lstStyle/>
          <a:p>
            <a:pPr>
              <a:lnSpc>
                <a:spcPts val="3619"/>
              </a:lnSpc>
            </a:pPr>
            <a:r>
              <a:rPr lang="en-US" sz="2585">
                <a:solidFill>
                  <a:srgbClr val="FFFFFF"/>
                </a:solidFill>
                <a:latin typeface="Kollektif Bold"/>
              </a:rPr>
              <a:t>Alpha testing</a:t>
            </a:r>
          </a:p>
          <a:p>
            <a:pPr>
              <a:lnSpc>
                <a:spcPts val="3619"/>
              </a:lnSpc>
            </a:pPr>
            <a:endParaRPr lang="en-US" sz="2585">
              <a:solidFill>
                <a:srgbClr val="FFFFFF"/>
              </a:solidFill>
              <a:latin typeface="Kollektif Bold"/>
            </a:endParaRPr>
          </a:p>
          <a:p>
            <a:pPr>
              <a:lnSpc>
                <a:spcPts val="3619"/>
              </a:lnSpc>
            </a:pPr>
            <a:endParaRPr lang="en-US" sz="2585">
              <a:solidFill>
                <a:srgbClr val="FFFFFF"/>
              </a:solidFill>
              <a:latin typeface="Kollektif Bold"/>
            </a:endParaRPr>
          </a:p>
          <a:p>
            <a:pPr>
              <a:lnSpc>
                <a:spcPts val="4879"/>
              </a:lnSpc>
            </a:pPr>
            <a:endParaRPr lang="en-US" sz="2585">
              <a:solidFill>
                <a:srgbClr val="FFFFFF"/>
              </a:solidFill>
              <a:latin typeface="Kollektif Bold"/>
            </a:endParaRPr>
          </a:p>
          <a:p>
            <a:pPr>
              <a:lnSpc>
                <a:spcPts val="4879"/>
              </a:lnSpc>
            </a:pPr>
            <a:r>
              <a:rPr lang="en-US" sz="3485">
                <a:solidFill>
                  <a:srgbClr val="FFFFFF"/>
                </a:solidFill>
                <a:latin typeface="Kollektif"/>
              </a:rPr>
              <a:t>During alpha testing, the website was thoroughly evaluated to ensure proper functionality. Satisfied with the results, we confirmed that all features operated smoothly, meeting initial development expectations.</a:t>
            </a:r>
          </a:p>
          <a:p>
            <a:pPr>
              <a:lnSpc>
                <a:spcPts val="3619"/>
              </a:lnSpc>
            </a:pPr>
            <a:endParaRPr lang="en-US" sz="3485">
              <a:solidFill>
                <a:srgbClr val="FFFFFF"/>
              </a:solidFill>
              <a:latin typeface="Kollektif"/>
            </a:endParaRPr>
          </a:p>
        </p:txBody>
      </p:sp>
      <p:sp>
        <p:nvSpPr>
          <p:cNvPr id="5" name="TextBox 5"/>
          <p:cNvSpPr txBox="1"/>
          <p:nvPr/>
        </p:nvSpPr>
        <p:spPr>
          <a:xfrm>
            <a:off x="593628" y="412947"/>
            <a:ext cx="4862550"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TESTING</a:t>
            </a:r>
          </a:p>
        </p:txBody>
      </p:sp>
      <p:sp>
        <p:nvSpPr>
          <p:cNvPr id="6" name="TextBox 6"/>
          <p:cNvSpPr txBox="1"/>
          <p:nvPr/>
        </p:nvSpPr>
        <p:spPr>
          <a:xfrm>
            <a:off x="930444" y="1851990"/>
            <a:ext cx="4512766" cy="629919"/>
          </a:xfrm>
          <a:prstGeom prst="rect">
            <a:avLst/>
          </a:prstGeom>
        </p:spPr>
        <p:txBody>
          <a:bodyPr lIns="0" tIns="0" rIns="0" bIns="0" rtlCol="0" anchor="t">
            <a:spAutoFit/>
          </a:bodyPr>
          <a:lstStyle/>
          <a:p>
            <a:pPr algn="ctr">
              <a:lnSpc>
                <a:spcPts val="5180"/>
              </a:lnSpc>
            </a:pPr>
            <a:r>
              <a:rPr lang="en-US" sz="3700">
                <a:solidFill>
                  <a:srgbClr val="FFFFFF"/>
                </a:solidFill>
                <a:latin typeface="Canva Sans Bold"/>
              </a:rPr>
              <a:t>Acceptance Testing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38129" y="719569"/>
            <a:ext cx="1337427" cy="1329068"/>
          </a:xfrm>
          <a:custGeom>
            <a:avLst/>
            <a:gdLst/>
            <a:ahLst/>
            <a:cxnLst/>
            <a:rect l="l" t="t" r="r" b="b"/>
            <a:pathLst>
              <a:path w="1337427" h="1329068">
                <a:moveTo>
                  <a:pt x="0" y="0"/>
                </a:moveTo>
                <a:lnTo>
                  <a:pt x="1337427" y="0"/>
                </a:lnTo>
                <a:lnTo>
                  <a:pt x="1337427" y="1329068"/>
                </a:lnTo>
                <a:lnTo>
                  <a:pt x="0" y="1329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2665358"/>
            <a:ext cx="15629004" cy="6469117"/>
          </a:xfrm>
          <a:prstGeom prst="rect">
            <a:avLst/>
          </a:prstGeom>
        </p:spPr>
        <p:txBody>
          <a:bodyPr lIns="0" tIns="0" rIns="0" bIns="0" rtlCol="0" anchor="t">
            <a:spAutoFit/>
          </a:bodyPr>
          <a:lstStyle/>
          <a:p>
            <a:pPr>
              <a:lnSpc>
                <a:spcPts val="3059"/>
              </a:lnSpc>
            </a:pPr>
            <a:r>
              <a:rPr lang="en-US" sz="2185">
                <a:solidFill>
                  <a:srgbClr val="FFFFFF"/>
                </a:solidFill>
                <a:latin typeface="Kollektif Bold"/>
              </a:rPr>
              <a:t>Beta Testing</a:t>
            </a:r>
          </a:p>
          <a:p>
            <a:pPr>
              <a:lnSpc>
                <a:spcPts val="3059"/>
              </a:lnSpc>
            </a:pPr>
            <a:endParaRPr lang="en-US" sz="2185">
              <a:solidFill>
                <a:srgbClr val="FFFFFF"/>
              </a:solidFill>
              <a:latin typeface="Kollektif Bold"/>
            </a:endParaRPr>
          </a:p>
          <a:p>
            <a:pPr>
              <a:lnSpc>
                <a:spcPts val="3059"/>
              </a:lnSpc>
            </a:pPr>
            <a:r>
              <a:rPr lang="en-US" sz="2185">
                <a:solidFill>
                  <a:srgbClr val="FFFFFF"/>
                </a:solidFill>
                <a:latin typeface="Kollektif"/>
              </a:rPr>
              <a:t>Website shared with peers for feedback during beta testing.</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The feedback from the user:</a:t>
            </a:r>
          </a:p>
          <a:p>
            <a:pPr>
              <a:lnSpc>
                <a:spcPts val="3059"/>
              </a:lnSpc>
            </a:pPr>
            <a:r>
              <a:rPr lang="en-US" sz="2185">
                <a:solidFill>
                  <a:srgbClr val="FFFFFF"/>
                </a:solidFill>
                <a:latin typeface="Kollektif"/>
              </a:rPr>
              <a:t>The website is considered user-friendly and smoothly functioning.</a:t>
            </a:r>
          </a:p>
          <a:p>
            <a:pPr>
              <a:lnSpc>
                <a:spcPts val="3059"/>
              </a:lnSpc>
            </a:pPr>
            <a:r>
              <a:rPr lang="en-US" sz="2185">
                <a:solidFill>
                  <a:srgbClr val="FFFFFF"/>
                </a:solidFill>
                <a:latin typeface="Kollektif"/>
              </a:rPr>
              <a:t>Users understand the website's purpose and functionality with minimal guidance.</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Color Contrast Feedback:</a:t>
            </a:r>
          </a:p>
          <a:p>
            <a:pPr>
              <a:lnSpc>
                <a:spcPts val="3059"/>
              </a:lnSpc>
            </a:pPr>
            <a:r>
              <a:rPr lang="en-US" sz="2185">
                <a:solidFill>
                  <a:srgbClr val="FFFFFF"/>
                </a:solidFill>
                <a:latin typeface="Kollektif"/>
              </a:rPr>
              <a:t>Some users suggest that color contrast could be improved.</a:t>
            </a:r>
          </a:p>
          <a:p>
            <a:pPr>
              <a:lnSpc>
                <a:spcPts val="3059"/>
              </a:lnSpc>
            </a:pPr>
            <a:r>
              <a:rPr lang="en-US" sz="2185">
                <a:solidFill>
                  <a:srgbClr val="FFFFFF"/>
                </a:solidFill>
                <a:latin typeface="Kollektif"/>
              </a:rPr>
              <a:t>Recommendation to implement a lighter theme for better visual appeal.</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Data Retrieval Feedback:</a:t>
            </a:r>
          </a:p>
          <a:p>
            <a:pPr>
              <a:lnSpc>
                <a:spcPts val="3059"/>
              </a:lnSpc>
            </a:pPr>
            <a:r>
              <a:rPr lang="en-US" sz="2185">
                <a:solidFill>
                  <a:srgbClr val="FFFFFF"/>
                </a:solidFill>
                <a:latin typeface="Kollektif"/>
              </a:rPr>
              <a:t>Users sometimes feel the need for only current data.</a:t>
            </a:r>
          </a:p>
          <a:p>
            <a:pPr>
              <a:lnSpc>
                <a:spcPts val="3059"/>
              </a:lnSpc>
            </a:pPr>
            <a:r>
              <a:rPr lang="en-US" sz="2185">
                <a:solidFill>
                  <a:srgbClr val="FFFFFF"/>
                </a:solidFill>
                <a:latin typeface="Kollektif"/>
              </a:rPr>
              <a:t>Suggestion to provide an option to avoid retrieving max and mean values when not needed.</a:t>
            </a:r>
          </a:p>
          <a:p>
            <a:pPr>
              <a:lnSpc>
                <a:spcPts val="3059"/>
              </a:lnSpc>
            </a:pPr>
            <a:endParaRPr lang="en-US" sz="2185">
              <a:solidFill>
                <a:srgbClr val="FFFFFF"/>
              </a:solidFill>
              <a:latin typeface="Kollektif"/>
            </a:endParaRPr>
          </a:p>
          <a:p>
            <a:pPr>
              <a:lnSpc>
                <a:spcPts val="3059"/>
              </a:lnSpc>
            </a:pPr>
            <a:endParaRPr lang="en-US" sz="2185">
              <a:solidFill>
                <a:srgbClr val="FFFFFF"/>
              </a:solidFill>
              <a:latin typeface="Kollektif"/>
            </a:endParaRPr>
          </a:p>
        </p:txBody>
      </p:sp>
      <p:sp>
        <p:nvSpPr>
          <p:cNvPr id="5" name="TextBox 5"/>
          <p:cNvSpPr txBox="1"/>
          <p:nvPr/>
        </p:nvSpPr>
        <p:spPr>
          <a:xfrm>
            <a:off x="593628" y="412947"/>
            <a:ext cx="4862550"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TESTING</a:t>
            </a:r>
          </a:p>
        </p:txBody>
      </p:sp>
      <p:sp>
        <p:nvSpPr>
          <p:cNvPr id="6" name="TextBox 6"/>
          <p:cNvSpPr txBox="1"/>
          <p:nvPr/>
        </p:nvSpPr>
        <p:spPr>
          <a:xfrm>
            <a:off x="930444" y="1851990"/>
            <a:ext cx="4512766" cy="629919"/>
          </a:xfrm>
          <a:prstGeom prst="rect">
            <a:avLst/>
          </a:prstGeom>
        </p:spPr>
        <p:txBody>
          <a:bodyPr lIns="0" tIns="0" rIns="0" bIns="0" rtlCol="0" anchor="t">
            <a:spAutoFit/>
          </a:bodyPr>
          <a:lstStyle/>
          <a:p>
            <a:pPr algn="ctr">
              <a:lnSpc>
                <a:spcPts val="5180"/>
              </a:lnSpc>
            </a:pPr>
            <a:r>
              <a:rPr lang="en-US" sz="3700">
                <a:solidFill>
                  <a:srgbClr val="FFFFFF"/>
                </a:solidFill>
                <a:latin typeface="Canva Sans Bold"/>
              </a:rPr>
              <a:t>Acceptance Testing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38129" y="719569"/>
            <a:ext cx="1337427" cy="1329068"/>
          </a:xfrm>
          <a:custGeom>
            <a:avLst/>
            <a:gdLst/>
            <a:ahLst/>
            <a:cxnLst/>
            <a:rect l="l" t="t" r="r" b="b"/>
            <a:pathLst>
              <a:path w="1337427" h="1329068">
                <a:moveTo>
                  <a:pt x="0" y="0"/>
                </a:moveTo>
                <a:lnTo>
                  <a:pt x="1337427" y="0"/>
                </a:lnTo>
                <a:lnTo>
                  <a:pt x="1337427" y="1329068"/>
                </a:lnTo>
                <a:lnTo>
                  <a:pt x="0" y="1329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219118" y="4538311"/>
            <a:ext cx="8712017" cy="5034536"/>
          </a:xfrm>
          <a:custGeom>
            <a:avLst/>
            <a:gdLst/>
            <a:ahLst/>
            <a:cxnLst/>
            <a:rect l="l" t="t" r="r" b="b"/>
            <a:pathLst>
              <a:path w="8712017" h="5034536">
                <a:moveTo>
                  <a:pt x="0" y="0"/>
                </a:moveTo>
                <a:lnTo>
                  <a:pt x="8712016" y="0"/>
                </a:lnTo>
                <a:lnTo>
                  <a:pt x="8712016" y="5034536"/>
                </a:lnTo>
                <a:lnTo>
                  <a:pt x="0" y="5034536"/>
                </a:lnTo>
                <a:lnTo>
                  <a:pt x="0" y="0"/>
                </a:lnTo>
                <a:close/>
              </a:path>
            </a:pathLst>
          </a:custGeom>
          <a:blipFill>
            <a:blip r:embed="rId6"/>
            <a:stretch>
              <a:fillRect/>
            </a:stretch>
          </a:blipFill>
        </p:spPr>
        <p:txBody>
          <a:bodyPr/>
          <a:lstStyle/>
          <a:p>
            <a:endParaRPr lang="en-US"/>
          </a:p>
        </p:txBody>
      </p:sp>
      <p:sp>
        <p:nvSpPr>
          <p:cNvPr id="5" name="Freeform 5"/>
          <p:cNvSpPr/>
          <p:nvPr/>
        </p:nvSpPr>
        <p:spPr>
          <a:xfrm>
            <a:off x="375916" y="4538311"/>
            <a:ext cx="8712017" cy="5034536"/>
          </a:xfrm>
          <a:custGeom>
            <a:avLst/>
            <a:gdLst/>
            <a:ahLst/>
            <a:cxnLst/>
            <a:rect l="l" t="t" r="r" b="b"/>
            <a:pathLst>
              <a:path w="8712017" h="5034536">
                <a:moveTo>
                  <a:pt x="0" y="0"/>
                </a:moveTo>
                <a:lnTo>
                  <a:pt x="8712016" y="0"/>
                </a:lnTo>
                <a:lnTo>
                  <a:pt x="8712016" y="5034536"/>
                </a:lnTo>
                <a:lnTo>
                  <a:pt x="0" y="5034536"/>
                </a:lnTo>
                <a:lnTo>
                  <a:pt x="0" y="0"/>
                </a:lnTo>
                <a:close/>
              </a:path>
            </a:pathLst>
          </a:custGeom>
          <a:blipFill>
            <a:blip r:embed="rId7"/>
            <a:stretch>
              <a:fillRect l="-8427" r="-1480"/>
            </a:stretch>
          </a:blipFill>
        </p:spPr>
        <p:txBody>
          <a:bodyPr/>
          <a:lstStyle/>
          <a:p>
            <a:endParaRPr lang="en-US"/>
          </a:p>
        </p:txBody>
      </p:sp>
      <p:sp>
        <p:nvSpPr>
          <p:cNvPr id="6" name="TextBox 6"/>
          <p:cNvSpPr txBox="1"/>
          <p:nvPr/>
        </p:nvSpPr>
        <p:spPr>
          <a:xfrm>
            <a:off x="1028700" y="2665358"/>
            <a:ext cx="15629004" cy="1516117"/>
          </a:xfrm>
          <a:prstGeom prst="rect">
            <a:avLst/>
          </a:prstGeom>
        </p:spPr>
        <p:txBody>
          <a:bodyPr lIns="0" tIns="0" rIns="0" bIns="0" rtlCol="0" anchor="t">
            <a:spAutoFit/>
          </a:bodyPr>
          <a:lstStyle/>
          <a:p>
            <a:pPr>
              <a:lnSpc>
                <a:spcPts val="3059"/>
              </a:lnSpc>
            </a:pPr>
            <a:r>
              <a:rPr lang="en-US" sz="2185">
                <a:solidFill>
                  <a:srgbClr val="FFFFFF"/>
                </a:solidFill>
                <a:latin typeface="Kollektif Bold"/>
              </a:rPr>
              <a:t>Beta Testing</a:t>
            </a:r>
          </a:p>
          <a:p>
            <a:pPr>
              <a:lnSpc>
                <a:spcPts val="3059"/>
              </a:lnSpc>
            </a:pPr>
            <a:r>
              <a:rPr lang="en-US" sz="2185">
                <a:solidFill>
                  <a:srgbClr val="FFFFFF"/>
                </a:solidFill>
                <a:latin typeface="Kollektif"/>
              </a:rPr>
              <a:t>As the user suggested we changed the odd theme to a good light theme </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a:rPr>
              <a:t>                          Before                                                                                                                             After</a:t>
            </a:r>
          </a:p>
        </p:txBody>
      </p:sp>
      <p:sp>
        <p:nvSpPr>
          <p:cNvPr id="7" name="TextBox 7"/>
          <p:cNvSpPr txBox="1"/>
          <p:nvPr/>
        </p:nvSpPr>
        <p:spPr>
          <a:xfrm>
            <a:off x="593628" y="412947"/>
            <a:ext cx="4862550"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TESTING</a:t>
            </a:r>
          </a:p>
        </p:txBody>
      </p:sp>
      <p:sp>
        <p:nvSpPr>
          <p:cNvPr id="8" name="TextBox 8"/>
          <p:cNvSpPr txBox="1"/>
          <p:nvPr/>
        </p:nvSpPr>
        <p:spPr>
          <a:xfrm>
            <a:off x="930444" y="1851990"/>
            <a:ext cx="4512766" cy="629919"/>
          </a:xfrm>
          <a:prstGeom prst="rect">
            <a:avLst/>
          </a:prstGeom>
        </p:spPr>
        <p:txBody>
          <a:bodyPr lIns="0" tIns="0" rIns="0" bIns="0" rtlCol="0" anchor="t">
            <a:spAutoFit/>
          </a:bodyPr>
          <a:lstStyle/>
          <a:p>
            <a:pPr algn="ctr">
              <a:lnSpc>
                <a:spcPts val="5180"/>
              </a:lnSpc>
            </a:pPr>
            <a:r>
              <a:rPr lang="en-US" sz="3700">
                <a:solidFill>
                  <a:srgbClr val="FFFFFF"/>
                </a:solidFill>
                <a:latin typeface="Canva Sans Bold"/>
              </a:rPr>
              <a:t>Acceptance Testing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38129" y="719569"/>
            <a:ext cx="1337427" cy="1329068"/>
          </a:xfrm>
          <a:custGeom>
            <a:avLst/>
            <a:gdLst/>
            <a:ahLst/>
            <a:cxnLst/>
            <a:rect l="l" t="t" r="r" b="b"/>
            <a:pathLst>
              <a:path w="1337427" h="1329068">
                <a:moveTo>
                  <a:pt x="0" y="0"/>
                </a:moveTo>
                <a:lnTo>
                  <a:pt x="1337427" y="0"/>
                </a:lnTo>
                <a:lnTo>
                  <a:pt x="1337427" y="1329068"/>
                </a:lnTo>
                <a:lnTo>
                  <a:pt x="0" y="1329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699602" y="4989859"/>
            <a:ext cx="9245941" cy="4513995"/>
          </a:xfrm>
          <a:custGeom>
            <a:avLst/>
            <a:gdLst/>
            <a:ahLst/>
            <a:cxnLst/>
            <a:rect l="l" t="t" r="r" b="b"/>
            <a:pathLst>
              <a:path w="9245941" h="4513995">
                <a:moveTo>
                  <a:pt x="0" y="0"/>
                </a:moveTo>
                <a:lnTo>
                  <a:pt x="9245941" y="0"/>
                </a:lnTo>
                <a:lnTo>
                  <a:pt x="9245941" y="4513995"/>
                </a:lnTo>
                <a:lnTo>
                  <a:pt x="0" y="4513995"/>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028700" y="2665358"/>
            <a:ext cx="15629004" cy="1516117"/>
          </a:xfrm>
          <a:prstGeom prst="rect">
            <a:avLst/>
          </a:prstGeom>
        </p:spPr>
        <p:txBody>
          <a:bodyPr lIns="0" tIns="0" rIns="0" bIns="0" rtlCol="0" anchor="t">
            <a:spAutoFit/>
          </a:bodyPr>
          <a:lstStyle/>
          <a:p>
            <a:pPr>
              <a:lnSpc>
                <a:spcPts val="3059"/>
              </a:lnSpc>
            </a:pPr>
            <a:r>
              <a:rPr lang="en-US" sz="2185">
                <a:solidFill>
                  <a:srgbClr val="FFFFFF"/>
                </a:solidFill>
                <a:latin typeface="Kollektif Bold"/>
              </a:rPr>
              <a:t>Beta Testing</a:t>
            </a:r>
          </a:p>
          <a:p>
            <a:pPr>
              <a:lnSpc>
                <a:spcPts val="3059"/>
              </a:lnSpc>
            </a:pPr>
            <a:r>
              <a:rPr lang="en-US" sz="2185">
                <a:solidFill>
                  <a:srgbClr val="FFFFFF"/>
                </a:solidFill>
                <a:latin typeface="Kollektif"/>
              </a:rPr>
              <a:t>As the user suggested we added two switches for Max Values and Mean Values so if the user feels like there is no need to retrieve this data he or she can turn it off also this will improve the website quality </a:t>
            </a:r>
          </a:p>
          <a:p>
            <a:pPr>
              <a:lnSpc>
                <a:spcPts val="3059"/>
              </a:lnSpc>
            </a:pPr>
            <a:endParaRPr lang="en-US" sz="2185">
              <a:solidFill>
                <a:srgbClr val="FFFFFF"/>
              </a:solidFill>
              <a:latin typeface="Kollektif"/>
            </a:endParaRPr>
          </a:p>
        </p:txBody>
      </p:sp>
      <p:sp>
        <p:nvSpPr>
          <p:cNvPr id="6" name="TextBox 6"/>
          <p:cNvSpPr txBox="1"/>
          <p:nvPr/>
        </p:nvSpPr>
        <p:spPr>
          <a:xfrm>
            <a:off x="593628" y="412947"/>
            <a:ext cx="4862550"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TESTING</a:t>
            </a:r>
          </a:p>
        </p:txBody>
      </p:sp>
      <p:sp>
        <p:nvSpPr>
          <p:cNvPr id="7" name="TextBox 7"/>
          <p:cNvSpPr txBox="1"/>
          <p:nvPr/>
        </p:nvSpPr>
        <p:spPr>
          <a:xfrm>
            <a:off x="930444" y="1851990"/>
            <a:ext cx="4512766" cy="629919"/>
          </a:xfrm>
          <a:prstGeom prst="rect">
            <a:avLst/>
          </a:prstGeom>
        </p:spPr>
        <p:txBody>
          <a:bodyPr lIns="0" tIns="0" rIns="0" bIns="0" rtlCol="0" anchor="t">
            <a:spAutoFit/>
          </a:bodyPr>
          <a:lstStyle/>
          <a:p>
            <a:pPr algn="ctr">
              <a:lnSpc>
                <a:spcPts val="5180"/>
              </a:lnSpc>
            </a:pPr>
            <a:r>
              <a:rPr lang="en-US" sz="3700">
                <a:solidFill>
                  <a:srgbClr val="FFFFFF"/>
                </a:solidFill>
                <a:latin typeface="Canva Sans Bold"/>
              </a:rPr>
              <a:t>Acceptance Testing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532130" y="3063766"/>
            <a:ext cx="13223740" cy="4159467"/>
          </a:xfrm>
          <a:custGeom>
            <a:avLst/>
            <a:gdLst/>
            <a:ahLst/>
            <a:cxnLst/>
            <a:rect l="l" t="t" r="r" b="b"/>
            <a:pathLst>
              <a:path w="13223740" h="4159467">
                <a:moveTo>
                  <a:pt x="0" y="0"/>
                </a:moveTo>
                <a:lnTo>
                  <a:pt x="13223740" y="0"/>
                </a:lnTo>
                <a:lnTo>
                  <a:pt x="13223740" y="4159468"/>
                </a:lnTo>
                <a:lnTo>
                  <a:pt x="0" y="4159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0" y="393897"/>
            <a:ext cx="7186531" cy="1136257"/>
          </a:xfrm>
          <a:prstGeom prst="rect">
            <a:avLst/>
          </a:prstGeom>
        </p:spPr>
        <p:txBody>
          <a:bodyPr lIns="0" tIns="0" rIns="0" bIns="0" rtlCol="0" anchor="t">
            <a:spAutoFit/>
          </a:bodyPr>
          <a:lstStyle/>
          <a:p>
            <a:pPr algn="ctr">
              <a:lnSpc>
                <a:spcPts val="9296"/>
              </a:lnSpc>
            </a:pPr>
            <a:r>
              <a:rPr lang="en-US" sz="6640">
                <a:solidFill>
                  <a:srgbClr val="FFFFFF"/>
                </a:solidFill>
                <a:latin typeface="Roboto Bold"/>
              </a:rPr>
              <a:t>DEMO</a:t>
            </a:r>
          </a:p>
        </p:txBody>
      </p:sp>
      <p:sp>
        <p:nvSpPr>
          <p:cNvPr id="5" name="Freeform 5"/>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593628" y="8700402"/>
            <a:ext cx="1482245" cy="1132065"/>
          </a:xfrm>
          <a:custGeom>
            <a:avLst/>
            <a:gdLst/>
            <a:ahLst/>
            <a:cxnLst/>
            <a:rect l="l" t="t" r="r" b="b"/>
            <a:pathLst>
              <a:path w="1482245" h="1132065">
                <a:moveTo>
                  <a:pt x="0" y="0"/>
                </a:moveTo>
                <a:lnTo>
                  <a:pt x="1482245" y="0"/>
                </a:lnTo>
                <a:lnTo>
                  <a:pt x="1482245" y="1132065"/>
                </a:lnTo>
                <a:lnTo>
                  <a:pt x="0" y="11320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3555475" y="4532946"/>
            <a:ext cx="11177051" cy="1087758"/>
          </a:xfrm>
          <a:prstGeom prst="rect">
            <a:avLst/>
          </a:prstGeom>
        </p:spPr>
        <p:txBody>
          <a:bodyPr lIns="0" tIns="0" rIns="0" bIns="0" rtlCol="0" anchor="t">
            <a:spAutoFit/>
          </a:bodyPr>
          <a:lstStyle/>
          <a:p>
            <a:pPr algn="ctr">
              <a:lnSpc>
                <a:spcPts val="8819"/>
              </a:lnSpc>
            </a:pPr>
            <a:r>
              <a:rPr lang="en-US" sz="6299">
                <a:solidFill>
                  <a:srgbClr val="18072B"/>
                </a:solidFill>
                <a:latin typeface="Kollektif"/>
              </a:rPr>
              <a:t>DEMO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843309" y="1530153"/>
            <a:ext cx="6873872" cy="162473"/>
          </a:xfrm>
          <a:custGeom>
            <a:avLst/>
            <a:gdLst/>
            <a:ahLst/>
            <a:cxnLst/>
            <a:rect l="l" t="t" r="r" b="b"/>
            <a:pathLst>
              <a:path w="6873872" h="162473">
                <a:moveTo>
                  <a:pt x="0" y="0"/>
                </a:moveTo>
                <a:lnTo>
                  <a:pt x="6873873" y="0"/>
                </a:lnTo>
                <a:lnTo>
                  <a:pt x="6873873"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532130" y="3063766"/>
            <a:ext cx="13223740" cy="4159467"/>
          </a:xfrm>
          <a:custGeom>
            <a:avLst/>
            <a:gdLst/>
            <a:ahLst/>
            <a:cxnLst/>
            <a:rect l="l" t="t" r="r" b="b"/>
            <a:pathLst>
              <a:path w="13223740" h="4159467">
                <a:moveTo>
                  <a:pt x="0" y="0"/>
                </a:moveTo>
                <a:lnTo>
                  <a:pt x="13223740" y="0"/>
                </a:lnTo>
                <a:lnTo>
                  <a:pt x="13223740" y="4159468"/>
                </a:lnTo>
                <a:lnTo>
                  <a:pt x="0" y="4159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0" y="393897"/>
            <a:ext cx="7186531" cy="1136257"/>
          </a:xfrm>
          <a:prstGeom prst="rect">
            <a:avLst/>
          </a:prstGeom>
        </p:spPr>
        <p:txBody>
          <a:bodyPr lIns="0" tIns="0" rIns="0" bIns="0" rtlCol="0" anchor="t">
            <a:spAutoFit/>
          </a:bodyPr>
          <a:lstStyle/>
          <a:p>
            <a:pPr algn="ctr">
              <a:lnSpc>
                <a:spcPts val="9296"/>
              </a:lnSpc>
            </a:pPr>
            <a:r>
              <a:rPr lang="en-US" sz="6640">
                <a:solidFill>
                  <a:srgbClr val="FFFFFF"/>
                </a:solidFill>
                <a:latin typeface="Roboto Bold"/>
              </a:rPr>
              <a:t>Q&amp;A</a:t>
            </a:r>
          </a:p>
        </p:txBody>
      </p:sp>
      <p:sp>
        <p:nvSpPr>
          <p:cNvPr id="5" name="Freeform 5"/>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593628" y="8593242"/>
            <a:ext cx="1290212" cy="1330116"/>
          </a:xfrm>
          <a:custGeom>
            <a:avLst/>
            <a:gdLst/>
            <a:ahLst/>
            <a:cxnLst/>
            <a:rect l="l" t="t" r="r" b="b"/>
            <a:pathLst>
              <a:path w="1290212" h="1330116">
                <a:moveTo>
                  <a:pt x="0" y="0"/>
                </a:moveTo>
                <a:lnTo>
                  <a:pt x="1290212" y="0"/>
                </a:lnTo>
                <a:lnTo>
                  <a:pt x="1290212" y="1330116"/>
                </a:lnTo>
                <a:lnTo>
                  <a:pt x="0" y="13301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3555475" y="4532946"/>
            <a:ext cx="11177051" cy="1087758"/>
          </a:xfrm>
          <a:prstGeom prst="rect">
            <a:avLst/>
          </a:prstGeom>
        </p:spPr>
        <p:txBody>
          <a:bodyPr lIns="0" tIns="0" rIns="0" bIns="0" rtlCol="0" anchor="t">
            <a:spAutoFit/>
          </a:bodyPr>
          <a:lstStyle/>
          <a:p>
            <a:pPr algn="ctr">
              <a:lnSpc>
                <a:spcPts val="8819"/>
              </a:lnSpc>
            </a:pPr>
            <a:r>
              <a:rPr lang="en-US" sz="6299">
                <a:solidFill>
                  <a:srgbClr val="18072B"/>
                </a:solidFill>
                <a:latin typeface="Kollektif"/>
              </a:rPr>
              <a:t>Q &amp; 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532130" y="3063766"/>
            <a:ext cx="13223740" cy="4159467"/>
          </a:xfrm>
          <a:custGeom>
            <a:avLst/>
            <a:gdLst/>
            <a:ahLst/>
            <a:cxnLst/>
            <a:rect l="l" t="t" r="r" b="b"/>
            <a:pathLst>
              <a:path w="13223740" h="4159467">
                <a:moveTo>
                  <a:pt x="0" y="0"/>
                </a:moveTo>
                <a:lnTo>
                  <a:pt x="13223740" y="0"/>
                </a:lnTo>
                <a:lnTo>
                  <a:pt x="13223740" y="4159468"/>
                </a:lnTo>
                <a:lnTo>
                  <a:pt x="0" y="4159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93628" y="8593242"/>
            <a:ext cx="1290212" cy="1330116"/>
          </a:xfrm>
          <a:custGeom>
            <a:avLst/>
            <a:gdLst/>
            <a:ahLst/>
            <a:cxnLst/>
            <a:rect l="l" t="t" r="r" b="b"/>
            <a:pathLst>
              <a:path w="1290212" h="1330116">
                <a:moveTo>
                  <a:pt x="0" y="0"/>
                </a:moveTo>
                <a:lnTo>
                  <a:pt x="1290212" y="0"/>
                </a:lnTo>
                <a:lnTo>
                  <a:pt x="1290212" y="1330116"/>
                </a:lnTo>
                <a:lnTo>
                  <a:pt x="0" y="13301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3555475" y="4532946"/>
            <a:ext cx="11177051" cy="1087758"/>
          </a:xfrm>
          <a:prstGeom prst="rect">
            <a:avLst/>
          </a:prstGeom>
        </p:spPr>
        <p:txBody>
          <a:bodyPr lIns="0" tIns="0" rIns="0" bIns="0" rtlCol="0" anchor="t">
            <a:spAutoFit/>
          </a:bodyPr>
          <a:lstStyle/>
          <a:p>
            <a:pPr algn="ctr">
              <a:lnSpc>
                <a:spcPts val="8819"/>
              </a:lnSpc>
            </a:pPr>
            <a:r>
              <a:rPr lang="en-US" sz="6299">
                <a:solidFill>
                  <a:srgbClr val="18072B"/>
                </a:solidFill>
                <a:latin typeface="Kollektif"/>
              </a:rPr>
              <a:t>ThankYou!!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TextBox 2"/>
          <p:cNvSpPr txBox="1"/>
          <p:nvPr/>
        </p:nvSpPr>
        <p:spPr>
          <a:xfrm>
            <a:off x="593628" y="412947"/>
            <a:ext cx="10142771"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FUNCTIONAL REQUIREMENTS</a:t>
            </a:r>
          </a:p>
        </p:txBody>
      </p:sp>
      <p:sp>
        <p:nvSpPr>
          <p:cNvPr id="3" name="TextBox 3"/>
          <p:cNvSpPr txBox="1"/>
          <p:nvPr/>
        </p:nvSpPr>
        <p:spPr>
          <a:xfrm>
            <a:off x="1028700" y="2665358"/>
            <a:ext cx="15629004" cy="7231117"/>
          </a:xfrm>
          <a:prstGeom prst="rect">
            <a:avLst/>
          </a:prstGeom>
        </p:spPr>
        <p:txBody>
          <a:bodyPr lIns="0" tIns="0" rIns="0" bIns="0" rtlCol="0" anchor="t">
            <a:spAutoFit/>
          </a:bodyPr>
          <a:lstStyle/>
          <a:p>
            <a:pPr>
              <a:lnSpc>
                <a:spcPts val="3059"/>
              </a:lnSpc>
            </a:pPr>
            <a:r>
              <a:rPr lang="en-US" sz="2185">
                <a:solidFill>
                  <a:srgbClr val="FFFFFF"/>
                </a:solidFill>
                <a:latin typeface="Kollektif Bold"/>
              </a:rPr>
              <a:t>BME680 Sensors:</a:t>
            </a:r>
          </a:p>
          <a:p>
            <a:pPr>
              <a:lnSpc>
                <a:spcPts val="3059"/>
              </a:lnSpc>
            </a:pPr>
            <a:r>
              <a:rPr lang="en-US" sz="2185">
                <a:solidFill>
                  <a:srgbClr val="FFFFFF"/>
                </a:solidFill>
                <a:latin typeface="Kollektif"/>
              </a:rPr>
              <a:t>Multiple BME680 sensors are connected to Raspberry Pi Pico via wires.</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Pico Network Connectivity:</a:t>
            </a:r>
          </a:p>
          <a:p>
            <a:pPr>
              <a:lnSpc>
                <a:spcPts val="3059"/>
              </a:lnSpc>
            </a:pPr>
            <a:r>
              <a:rPr lang="en-US" sz="2185">
                <a:solidFill>
                  <a:srgbClr val="FFFFFF"/>
                </a:solidFill>
                <a:latin typeface="Kollektif"/>
              </a:rPr>
              <a:t>Pico is connected to a network.</a:t>
            </a:r>
          </a:p>
          <a:p>
            <a:pPr>
              <a:lnSpc>
                <a:spcPts val="3059"/>
              </a:lnSpc>
            </a:pPr>
            <a:r>
              <a:rPr lang="en-US" sz="2185">
                <a:solidFill>
                  <a:srgbClr val="FFFFFF"/>
                </a:solidFill>
                <a:latin typeface="Kollektif"/>
              </a:rPr>
              <a:t>The LED indicator is on when Pico is successfully connected to the network.</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a:rPr>
              <a:t>D</a:t>
            </a:r>
            <a:r>
              <a:rPr lang="en-US" sz="2185">
                <a:solidFill>
                  <a:srgbClr val="FFFFFF"/>
                </a:solidFill>
                <a:latin typeface="Kollektif Bold"/>
              </a:rPr>
              <a:t>ata structures used for Storage:</a:t>
            </a:r>
          </a:p>
          <a:p>
            <a:pPr>
              <a:lnSpc>
                <a:spcPts val="3059"/>
              </a:lnSpc>
            </a:pPr>
            <a:r>
              <a:rPr lang="en-US" sz="2185">
                <a:solidFill>
                  <a:srgbClr val="FFFFFF"/>
                </a:solidFill>
                <a:latin typeface="Kollektif"/>
              </a:rPr>
              <a:t>Utilizes I2C protocol to retrieve data from connected sensors.</a:t>
            </a:r>
          </a:p>
          <a:p>
            <a:pPr>
              <a:lnSpc>
                <a:spcPts val="3059"/>
              </a:lnSpc>
            </a:pPr>
            <a:r>
              <a:rPr lang="en-US" sz="2185">
                <a:solidFill>
                  <a:srgbClr val="FFFFFF"/>
                </a:solidFill>
                <a:latin typeface="Kollektif"/>
              </a:rPr>
              <a:t>Data is stored in Pico's memory.</a:t>
            </a:r>
          </a:p>
          <a:p>
            <a:pPr>
              <a:lnSpc>
                <a:spcPts val="3059"/>
              </a:lnSpc>
            </a:pPr>
            <a:r>
              <a:rPr lang="en-US" sz="2185">
                <a:solidFill>
                  <a:srgbClr val="FFFFFF"/>
                </a:solidFill>
                <a:latin typeface="Kollektif"/>
              </a:rPr>
              <a:t>The FIFO queue is used as a data structure for efficient data storage.</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Data Processing:</a:t>
            </a:r>
          </a:p>
          <a:p>
            <a:pPr>
              <a:lnSpc>
                <a:spcPts val="3059"/>
              </a:lnSpc>
            </a:pPr>
            <a:r>
              <a:rPr lang="en-US" sz="2185">
                <a:solidFill>
                  <a:srgbClr val="FFFFFF"/>
                </a:solidFill>
                <a:latin typeface="Kollektif"/>
              </a:rPr>
              <a:t>Pico performs data processing internally.</a:t>
            </a:r>
          </a:p>
          <a:p>
            <a:pPr>
              <a:lnSpc>
                <a:spcPts val="3059"/>
              </a:lnSpc>
            </a:pPr>
            <a:r>
              <a:rPr lang="en-US" sz="2185">
                <a:solidFill>
                  <a:srgbClr val="FFFFFF"/>
                </a:solidFill>
                <a:latin typeface="Kollektif"/>
              </a:rPr>
              <a:t>Calculates MAX value and MEAN of the collected data.</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API Functionality:</a:t>
            </a:r>
          </a:p>
          <a:p>
            <a:pPr>
              <a:lnSpc>
                <a:spcPts val="3059"/>
              </a:lnSpc>
            </a:pPr>
            <a:r>
              <a:rPr lang="en-US" sz="2185">
                <a:solidFill>
                  <a:srgbClr val="FFFFFF"/>
                </a:solidFill>
                <a:latin typeface="Kollektif"/>
              </a:rPr>
              <a:t>PICO acts as an API endpoint.</a:t>
            </a:r>
          </a:p>
          <a:p>
            <a:pPr>
              <a:lnSpc>
                <a:spcPts val="3059"/>
              </a:lnSpc>
            </a:pPr>
            <a:r>
              <a:rPr lang="en-US" sz="2185">
                <a:solidFill>
                  <a:srgbClr val="FFFFFF"/>
                </a:solidFill>
                <a:latin typeface="Kollektif"/>
              </a:rPr>
              <a:t>Responds with data in JSON format when queried.</a:t>
            </a:r>
          </a:p>
        </p:txBody>
      </p:sp>
      <p:sp>
        <p:nvSpPr>
          <p:cNvPr id="4" name="Freeform 4"/>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028700" y="1914537"/>
            <a:ext cx="4900910" cy="514349"/>
          </a:xfrm>
          <a:prstGeom prst="rect">
            <a:avLst/>
          </a:prstGeom>
        </p:spPr>
        <p:txBody>
          <a:bodyPr lIns="0" tIns="0" rIns="0" bIns="0" rtlCol="0" anchor="t">
            <a:spAutoFit/>
          </a:bodyPr>
          <a:lstStyle/>
          <a:p>
            <a:pPr algn="ctr">
              <a:lnSpc>
                <a:spcPts val="4200"/>
              </a:lnSpc>
            </a:pPr>
            <a:r>
              <a:rPr lang="en-US" sz="3000">
                <a:solidFill>
                  <a:srgbClr val="FFFFFF"/>
                </a:solidFill>
                <a:latin typeface="Canva Sans Bold"/>
              </a:rPr>
              <a:t>BACKEND ARCHITECTURE</a:t>
            </a:r>
          </a:p>
        </p:txBody>
      </p:sp>
      <p:sp>
        <p:nvSpPr>
          <p:cNvPr id="6" name="Freeform 6"/>
          <p:cNvSpPr/>
          <p:nvPr/>
        </p:nvSpPr>
        <p:spPr>
          <a:xfrm>
            <a:off x="16252957" y="358709"/>
            <a:ext cx="1025393" cy="1025393"/>
          </a:xfrm>
          <a:custGeom>
            <a:avLst/>
            <a:gdLst/>
            <a:ahLst/>
            <a:cxnLst/>
            <a:rect l="l" t="t" r="r" b="b"/>
            <a:pathLst>
              <a:path w="1025393" h="1025393">
                <a:moveTo>
                  <a:pt x="0" y="0"/>
                </a:moveTo>
                <a:lnTo>
                  <a:pt x="1025393" y="0"/>
                </a:lnTo>
                <a:lnTo>
                  <a:pt x="1025393" y="1025394"/>
                </a:lnTo>
                <a:lnTo>
                  <a:pt x="0" y="1025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TextBox 2"/>
          <p:cNvSpPr txBox="1"/>
          <p:nvPr/>
        </p:nvSpPr>
        <p:spPr>
          <a:xfrm>
            <a:off x="1028700" y="2665358"/>
            <a:ext cx="15629004" cy="6850117"/>
          </a:xfrm>
          <a:prstGeom prst="rect">
            <a:avLst/>
          </a:prstGeom>
        </p:spPr>
        <p:txBody>
          <a:bodyPr lIns="0" tIns="0" rIns="0" bIns="0" rtlCol="0" anchor="t">
            <a:spAutoFit/>
          </a:bodyPr>
          <a:lstStyle/>
          <a:p>
            <a:pPr>
              <a:lnSpc>
                <a:spcPts val="3059"/>
              </a:lnSpc>
            </a:pPr>
            <a:r>
              <a:rPr lang="en-US" sz="2185">
                <a:solidFill>
                  <a:srgbClr val="FFFFFF"/>
                </a:solidFill>
                <a:latin typeface="Kollektif Bold"/>
              </a:rPr>
              <a:t>Web Server Using Flask:</a:t>
            </a:r>
          </a:p>
          <a:p>
            <a:pPr>
              <a:lnSpc>
                <a:spcPts val="3059"/>
              </a:lnSpc>
            </a:pPr>
            <a:r>
              <a:rPr lang="en-US" sz="2185">
                <a:solidFill>
                  <a:srgbClr val="FFFFFF"/>
                </a:solidFill>
                <a:latin typeface="Kollektif"/>
              </a:rPr>
              <a:t>Flask employed as the web server</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User Interaction:</a:t>
            </a:r>
          </a:p>
          <a:p>
            <a:pPr>
              <a:lnSpc>
                <a:spcPts val="3059"/>
              </a:lnSpc>
            </a:pPr>
            <a:r>
              <a:rPr lang="en-US" sz="2185">
                <a:solidFill>
                  <a:srgbClr val="FFFFFF"/>
                </a:solidFill>
                <a:latin typeface="Kollektif"/>
              </a:rPr>
              <a:t>User-triggered data update button on the front end.</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Displayed Information:</a:t>
            </a:r>
          </a:p>
          <a:p>
            <a:pPr>
              <a:lnSpc>
                <a:spcPts val="3059"/>
              </a:lnSpc>
            </a:pPr>
            <a:r>
              <a:rPr lang="en-US" sz="2185">
                <a:solidFill>
                  <a:srgbClr val="FFFFFF"/>
                </a:solidFill>
                <a:latin typeface="Kollektif"/>
              </a:rPr>
              <a:t>Current Sensor Data, Max, and Mean Values of the past 30 seconds.</a:t>
            </a:r>
          </a:p>
          <a:p>
            <a:pPr>
              <a:lnSpc>
                <a:spcPts val="3059"/>
              </a:lnSpc>
            </a:pPr>
            <a:r>
              <a:rPr lang="en-US" sz="2185">
                <a:solidFill>
                  <a:srgbClr val="FFFFFF"/>
                </a:solidFill>
                <a:latin typeface="Kollektif"/>
              </a:rPr>
              <a:t>Total number of connected Picos.</a:t>
            </a:r>
          </a:p>
          <a:p>
            <a:pPr>
              <a:lnSpc>
                <a:spcPts val="3059"/>
              </a:lnSpc>
            </a:pPr>
            <a:r>
              <a:rPr lang="en-US" sz="2185">
                <a:solidFill>
                  <a:srgbClr val="FFFFFF"/>
                </a:solidFill>
                <a:latin typeface="Kollektif"/>
              </a:rPr>
              <a:t>Status of each Pico's availability.</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Redundancy Handling:</a:t>
            </a:r>
          </a:p>
          <a:p>
            <a:pPr>
              <a:lnSpc>
                <a:spcPts val="3059"/>
              </a:lnSpc>
            </a:pPr>
            <a:r>
              <a:rPr lang="en-US" sz="2185">
                <a:solidFill>
                  <a:srgbClr val="FFFFFF"/>
                </a:solidFill>
                <a:latin typeface="Kollektif"/>
              </a:rPr>
              <a:t>Data is pulled from the backup Pico if the main Pico is unavailable.</a:t>
            </a:r>
          </a:p>
          <a:p>
            <a:pPr>
              <a:lnSpc>
                <a:spcPts val="3059"/>
              </a:lnSpc>
            </a:pPr>
            <a:r>
              <a:rPr lang="en-US" sz="2185">
                <a:solidFill>
                  <a:srgbClr val="FFFFFF"/>
                </a:solidFill>
                <a:latin typeface="Kollektif"/>
              </a:rPr>
              <a:t>If all Picos are down, values are set to zero.</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User Preferences:</a:t>
            </a:r>
          </a:p>
          <a:p>
            <a:pPr>
              <a:lnSpc>
                <a:spcPts val="3059"/>
              </a:lnSpc>
            </a:pPr>
            <a:r>
              <a:rPr lang="en-US" sz="2185">
                <a:solidFill>
                  <a:srgbClr val="FFFFFF"/>
                </a:solidFill>
                <a:latin typeface="Kollektif"/>
              </a:rPr>
              <a:t>Toggle buttons for Max Values and Mean Values.</a:t>
            </a:r>
          </a:p>
          <a:p>
            <a:pPr>
              <a:lnSpc>
                <a:spcPts val="3059"/>
              </a:lnSpc>
            </a:pPr>
            <a:r>
              <a:rPr lang="en-US" sz="2185">
                <a:solidFill>
                  <a:srgbClr val="FFFFFF"/>
                </a:solidFill>
                <a:latin typeface="Kollektif"/>
              </a:rPr>
              <a:t>Allows users to turn off data retrieval if not interested.</a:t>
            </a:r>
          </a:p>
        </p:txBody>
      </p:sp>
      <p:sp>
        <p:nvSpPr>
          <p:cNvPr id="3" name="Freeform 3"/>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6233907" y="358709"/>
            <a:ext cx="1025393" cy="1025393"/>
          </a:xfrm>
          <a:custGeom>
            <a:avLst/>
            <a:gdLst/>
            <a:ahLst/>
            <a:cxnLst/>
            <a:rect l="l" t="t" r="r" b="b"/>
            <a:pathLst>
              <a:path w="1025393" h="1025393">
                <a:moveTo>
                  <a:pt x="0" y="0"/>
                </a:moveTo>
                <a:lnTo>
                  <a:pt x="1025393" y="0"/>
                </a:lnTo>
                <a:lnTo>
                  <a:pt x="1025393" y="1025394"/>
                </a:lnTo>
                <a:lnTo>
                  <a:pt x="0" y="1025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593628" y="412947"/>
            <a:ext cx="10142771"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FUNCTIONAL REQUIREMENTS</a:t>
            </a:r>
          </a:p>
        </p:txBody>
      </p:sp>
      <p:sp>
        <p:nvSpPr>
          <p:cNvPr id="6" name="TextBox 6"/>
          <p:cNvSpPr txBox="1"/>
          <p:nvPr/>
        </p:nvSpPr>
        <p:spPr>
          <a:xfrm>
            <a:off x="861268" y="1914537"/>
            <a:ext cx="5235773" cy="514349"/>
          </a:xfrm>
          <a:prstGeom prst="rect">
            <a:avLst/>
          </a:prstGeom>
        </p:spPr>
        <p:txBody>
          <a:bodyPr lIns="0" tIns="0" rIns="0" bIns="0" rtlCol="0" anchor="t">
            <a:spAutoFit/>
          </a:bodyPr>
          <a:lstStyle/>
          <a:p>
            <a:pPr algn="ctr">
              <a:lnSpc>
                <a:spcPts val="4200"/>
              </a:lnSpc>
            </a:pPr>
            <a:r>
              <a:rPr lang="en-US" sz="3000">
                <a:solidFill>
                  <a:srgbClr val="FFFFFF"/>
                </a:solidFill>
                <a:latin typeface="Canva Sans Bold"/>
              </a:rPr>
              <a:t>FRONT END ARCHITECTURE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TextBox 2"/>
          <p:cNvSpPr txBox="1"/>
          <p:nvPr/>
        </p:nvSpPr>
        <p:spPr>
          <a:xfrm>
            <a:off x="1028700" y="2322458"/>
            <a:ext cx="15629004" cy="7231117"/>
          </a:xfrm>
          <a:prstGeom prst="rect">
            <a:avLst/>
          </a:prstGeom>
        </p:spPr>
        <p:txBody>
          <a:bodyPr lIns="0" tIns="0" rIns="0" bIns="0" rtlCol="0" anchor="t">
            <a:spAutoFit/>
          </a:bodyPr>
          <a:lstStyle/>
          <a:p>
            <a:pPr>
              <a:lnSpc>
                <a:spcPts val="3059"/>
              </a:lnSpc>
            </a:pPr>
            <a:r>
              <a:rPr lang="en-US" sz="2185">
                <a:solidFill>
                  <a:srgbClr val="FFFFFF"/>
                </a:solidFill>
                <a:latin typeface="Kollektif Bold"/>
              </a:rPr>
              <a:t>Reliability:</a:t>
            </a:r>
          </a:p>
          <a:p>
            <a:pPr>
              <a:lnSpc>
                <a:spcPts val="3059"/>
              </a:lnSpc>
            </a:pPr>
            <a:r>
              <a:rPr lang="en-US" sz="2185">
                <a:solidFill>
                  <a:srgbClr val="FFFFFF"/>
                </a:solidFill>
                <a:latin typeface="Kollektif"/>
              </a:rPr>
              <a:t>Implemented robust exception handling to prevent errors and website crashes. In the event of all Picos being down, the system displays 0 instead of random errors for a more user-friendly experience.</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Performance:</a:t>
            </a:r>
          </a:p>
          <a:p>
            <a:pPr>
              <a:lnSpc>
                <a:spcPts val="3059"/>
              </a:lnSpc>
            </a:pPr>
            <a:r>
              <a:rPr lang="en-US" sz="2185">
                <a:solidFill>
                  <a:srgbClr val="FFFFFF"/>
                </a:solidFill>
                <a:latin typeface="Kollektif"/>
              </a:rPr>
              <a:t>Achieved fast response times (less than 1 sec) for data retrieval upon clicking the "Update Data" button. Prioritized website speed and efficiency for a seamless user experience.</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Maintainability:</a:t>
            </a:r>
          </a:p>
          <a:p>
            <a:pPr>
              <a:lnSpc>
                <a:spcPts val="3059"/>
              </a:lnSpc>
            </a:pPr>
            <a:r>
              <a:rPr lang="en-US" sz="2185">
                <a:solidFill>
                  <a:srgbClr val="FFFFFF"/>
                </a:solidFill>
                <a:latin typeface="Kollektif"/>
              </a:rPr>
              <a:t>Utilized Git for version control and code storage. </a:t>
            </a:r>
          </a:p>
          <a:p>
            <a:pPr>
              <a:lnSpc>
                <a:spcPts val="3059"/>
              </a:lnSpc>
            </a:pPr>
            <a:r>
              <a:rPr lang="en-US" sz="2185">
                <a:solidFill>
                  <a:srgbClr val="FFFFFF"/>
                </a:solidFill>
                <a:latin typeface="Kollektif"/>
              </a:rPr>
              <a:t>It is easy to maintain and update the changes whenever necessary in the project.</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Efficiency:</a:t>
            </a:r>
          </a:p>
          <a:p>
            <a:pPr>
              <a:lnSpc>
                <a:spcPts val="3059"/>
              </a:lnSpc>
            </a:pPr>
            <a:r>
              <a:rPr lang="en-US" sz="2185">
                <a:solidFill>
                  <a:srgbClr val="FFFFFF"/>
                </a:solidFill>
                <a:latin typeface="Kollektif"/>
              </a:rPr>
              <a:t>Processed max and mean values of sensor data within the Pico for efficient resource utilization.we ensured the Pico's resources were utilized effectively.</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Scalability:</a:t>
            </a:r>
          </a:p>
          <a:p>
            <a:pPr>
              <a:lnSpc>
                <a:spcPts val="3059"/>
              </a:lnSpc>
            </a:pPr>
            <a:r>
              <a:rPr lang="en-US" sz="2185">
                <a:solidFill>
                  <a:srgbClr val="FFFFFF"/>
                </a:solidFill>
                <a:latin typeface="Kollektif"/>
              </a:rPr>
              <a:t>Started with two BME680 sensors, but was easily scalable based on traffic and requirements. Flask web server seamlessly adjusts to an increasing number of connected Picos, ensuring real-time updates</a:t>
            </a:r>
          </a:p>
        </p:txBody>
      </p:sp>
      <p:sp>
        <p:nvSpPr>
          <p:cNvPr id="3" name="Freeform 3"/>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794199" y="272455"/>
            <a:ext cx="1465101" cy="1252662"/>
          </a:xfrm>
          <a:custGeom>
            <a:avLst/>
            <a:gdLst/>
            <a:ahLst/>
            <a:cxnLst/>
            <a:rect l="l" t="t" r="r" b="b"/>
            <a:pathLst>
              <a:path w="1465101" h="1252662">
                <a:moveTo>
                  <a:pt x="0" y="0"/>
                </a:moveTo>
                <a:lnTo>
                  <a:pt x="1465101" y="0"/>
                </a:lnTo>
                <a:lnTo>
                  <a:pt x="1465101" y="1252662"/>
                </a:lnTo>
                <a:lnTo>
                  <a:pt x="0" y="12526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593628" y="412947"/>
            <a:ext cx="13252805"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NON-FUNCTIONAL REQUIREMENTS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TextBox 2"/>
          <p:cNvSpPr txBox="1"/>
          <p:nvPr/>
        </p:nvSpPr>
        <p:spPr>
          <a:xfrm>
            <a:off x="620664" y="411586"/>
            <a:ext cx="13252805"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NON-FUNCTIONAL REQUIREMENTS</a:t>
            </a:r>
          </a:p>
        </p:txBody>
      </p:sp>
      <p:sp>
        <p:nvSpPr>
          <p:cNvPr id="3" name="TextBox 3"/>
          <p:cNvSpPr txBox="1"/>
          <p:nvPr/>
        </p:nvSpPr>
        <p:spPr>
          <a:xfrm>
            <a:off x="991783" y="2404101"/>
            <a:ext cx="15629004" cy="5707117"/>
          </a:xfrm>
          <a:prstGeom prst="rect">
            <a:avLst/>
          </a:prstGeom>
        </p:spPr>
        <p:txBody>
          <a:bodyPr lIns="0" tIns="0" rIns="0" bIns="0" rtlCol="0" anchor="t">
            <a:spAutoFit/>
          </a:bodyPr>
          <a:lstStyle/>
          <a:p>
            <a:pPr>
              <a:lnSpc>
                <a:spcPts val="3059"/>
              </a:lnSpc>
            </a:pPr>
            <a:r>
              <a:rPr lang="en-US" sz="2185">
                <a:solidFill>
                  <a:srgbClr val="FFFFFF"/>
                </a:solidFill>
                <a:latin typeface="Kollektif Bold"/>
              </a:rPr>
              <a:t>Availability:</a:t>
            </a:r>
          </a:p>
          <a:p>
            <a:pPr>
              <a:lnSpc>
                <a:spcPts val="3059"/>
              </a:lnSpc>
            </a:pPr>
            <a:r>
              <a:rPr lang="en-US" sz="2185">
                <a:solidFill>
                  <a:srgbClr val="FFFFFF"/>
                </a:solidFill>
                <a:latin typeface="Kollektif"/>
              </a:rPr>
              <a:t>Implemented redundancy measures for 98% of website availability.</a:t>
            </a:r>
          </a:p>
          <a:p>
            <a:pPr>
              <a:lnSpc>
                <a:spcPts val="3059"/>
              </a:lnSpc>
            </a:pPr>
            <a:r>
              <a:rPr lang="en-US" sz="2185">
                <a:solidFill>
                  <a:srgbClr val="FFFFFF"/>
                </a:solidFill>
                <a:latin typeface="Kollektif"/>
              </a:rPr>
              <a:t>Even if one Pico fails, the server retrieves data from another, ensuring uninterrupted service.</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Reusability:</a:t>
            </a:r>
          </a:p>
          <a:p>
            <a:pPr>
              <a:lnSpc>
                <a:spcPts val="3059"/>
              </a:lnSpc>
            </a:pPr>
            <a:r>
              <a:rPr lang="en-US" sz="2185">
                <a:solidFill>
                  <a:srgbClr val="FFFFFF"/>
                </a:solidFill>
                <a:latin typeface="Kollektif"/>
              </a:rPr>
              <a:t>Code is broken down into small, modular functions/methods for easy reuse.</a:t>
            </a:r>
          </a:p>
          <a:p>
            <a:pPr>
              <a:lnSpc>
                <a:spcPts val="3059"/>
              </a:lnSpc>
            </a:pPr>
            <a:r>
              <a:rPr lang="en-US" sz="2185">
                <a:solidFill>
                  <a:srgbClr val="FFFFFF"/>
                </a:solidFill>
                <a:latin typeface="Kollektif"/>
              </a:rPr>
              <a:t>Each function/method has a single responsibility, promoting reusability and maintainability.</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Security:</a:t>
            </a:r>
          </a:p>
          <a:p>
            <a:pPr>
              <a:lnSpc>
                <a:spcPts val="3059"/>
              </a:lnSpc>
            </a:pPr>
            <a:r>
              <a:rPr lang="en-US" sz="2185">
                <a:solidFill>
                  <a:srgbClr val="FFFFFF"/>
                </a:solidFill>
                <a:latin typeface="Kollektif"/>
              </a:rPr>
              <a:t> Implemented custom key-based encryption to secure data transmitted over HTTP.</a:t>
            </a:r>
          </a:p>
          <a:p>
            <a:pPr>
              <a:lnSpc>
                <a:spcPts val="3059"/>
              </a:lnSpc>
            </a:pPr>
            <a:r>
              <a:rPr lang="en-US" sz="2185">
                <a:solidFill>
                  <a:srgbClr val="FFFFFF"/>
                </a:solidFill>
                <a:latin typeface="Kollektif"/>
              </a:rPr>
              <a:t>Ensured client-side decryption for enhanced security measures against potential data breaches.</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Correctness:</a:t>
            </a:r>
          </a:p>
          <a:p>
            <a:pPr>
              <a:lnSpc>
                <a:spcPts val="3059"/>
              </a:lnSpc>
            </a:pPr>
            <a:r>
              <a:rPr lang="en-US" sz="2185">
                <a:solidFill>
                  <a:srgbClr val="FFFFFF"/>
                </a:solidFill>
                <a:latin typeface="Kollektif"/>
              </a:rPr>
              <a:t>The website functions as expected based on project requirements.</a:t>
            </a:r>
          </a:p>
          <a:p>
            <a:pPr>
              <a:lnSpc>
                <a:spcPts val="3059"/>
              </a:lnSpc>
            </a:pPr>
            <a:endParaRPr lang="en-US" sz="2185">
              <a:solidFill>
                <a:srgbClr val="FFFFFF"/>
              </a:solidFill>
              <a:latin typeface="Kollektif"/>
            </a:endParaRPr>
          </a:p>
        </p:txBody>
      </p:sp>
      <p:sp>
        <p:nvSpPr>
          <p:cNvPr id="4" name="Freeform 4"/>
          <p:cNvSpPr/>
          <p:nvPr/>
        </p:nvSpPr>
        <p:spPr>
          <a:xfrm>
            <a:off x="-2797222" y="1533281"/>
            <a:ext cx="6873872" cy="162473"/>
          </a:xfrm>
          <a:custGeom>
            <a:avLst/>
            <a:gdLst/>
            <a:ahLst/>
            <a:cxnLst/>
            <a:rect l="l" t="t" r="r" b="b"/>
            <a:pathLst>
              <a:path w="6873872" h="162473">
                <a:moveTo>
                  <a:pt x="0" y="0"/>
                </a:moveTo>
                <a:lnTo>
                  <a:pt x="6873872" y="0"/>
                </a:lnTo>
                <a:lnTo>
                  <a:pt x="6873872" y="162473"/>
                </a:lnTo>
                <a:lnTo>
                  <a:pt x="0" y="1624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5756099" y="280619"/>
            <a:ext cx="1465101" cy="1252662"/>
          </a:xfrm>
          <a:custGeom>
            <a:avLst/>
            <a:gdLst/>
            <a:ahLst/>
            <a:cxnLst/>
            <a:rect l="l" t="t" r="r" b="b"/>
            <a:pathLst>
              <a:path w="1465101" h="1252662">
                <a:moveTo>
                  <a:pt x="0" y="0"/>
                </a:moveTo>
                <a:lnTo>
                  <a:pt x="1465101" y="0"/>
                </a:lnTo>
                <a:lnTo>
                  <a:pt x="1465101" y="1252662"/>
                </a:lnTo>
                <a:lnTo>
                  <a:pt x="0" y="12526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93763" y="5290044"/>
            <a:ext cx="8452695" cy="3753444"/>
          </a:xfrm>
          <a:custGeom>
            <a:avLst/>
            <a:gdLst/>
            <a:ahLst/>
            <a:cxnLst/>
            <a:rect l="l" t="t" r="r" b="b"/>
            <a:pathLst>
              <a:path w="8452695" h="3753444">
                <a:moveTo>
                  <a:pt x="0" y="0"/>
                </a:moveTo>
                <a:lnTo>
                  <a:pt x="8452696" y="0"/>
                </a:lnTo>
                <a:lnTo>
                  <a:pt x="8452696" y="3753444"/>
                </a:lnTo>
                <a:lnTo>
                  <a:pt x="0" y="3753444"/>
                </a:lnTo>
                <a:lnTo>
                  <a:pt x="0" y="0"/>
                </a:lnTo>
                <a:close/>
              </a:path>
            </a:pathLst>
          </a:custGeom>
          <a:blipFill>
            <a:blip r:embed="rId4"/>
            <a:stretch>
              <a:fillRect/>
            </a:stretch>
          </a:blipFill>
        </p:spPr>
        <p:txBody>
          <a:bodyPr/>
          <a:lstStyle/>
          <a:p>
            <a:endParaRPr lang="en-US"/>
          </a:p>
        </p:txBody>
      </p:sp>
      <p:sp>
        <p:nvSpPr>
          <p:cNvPr id="4" name="Freeform 4"/>
          <p:cNvSpPr/>
          <p:nvPr/>
        </p:nvSpPr>
        <p:spPr>
          <a:xfrm>
            <a:off x="8587803" y="5228977"/>
            <a:ext cx="9094017" cy="4029323"/>
          </a:xfrm>
          <a:custGeom>
            <a:avLst/>
            <a:gdLst/>
            <a:ahLst/>
            <a:cxnLst/>
            <a:rect l="l" t="t" r="r" b="b"/>
            <a:pathLst>
              <a:path w="9094017" h="4029323">
                <a:moveTo>
                  <a:pt x="0" y="0"/>
                </a:moveTo>
                <a:lnTo>
                  <a:pt x="9094017" y="0"/>
                </a:lnTo>
                <a:lnTo>
                  <a:pt x="9094017" y="4029323"/>
                </a:lnTo>
                <a:lnTo>
                  <a:pt x="0" y="4029323"/>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329498" y="2135628"/>
            <a:ext cx="15629004" cy="2659117"/>
          </a:xfrm>
          <a:prstGeom prst="rect">
            <a:avLst/>
          </a:prstGeom>
        </p:spPr>
        <p:txBody>
          <a:bodyPr lIns="0" tIns="0" rIns="0" bIns="0" rtlCol="0" anchor="t">
            <a:spAutoFit/>
          </a:bodyPr>
          <a:lstStyle/>
          <a:p>
            <a:pPr>
              <a:lnSpc>
                <a:spcPts val="3059"/>
              </a:lnSpc>
            </a:pPr>
            <a:r>
              <a:rPr lang="en-US" sz="2185">
                <a:solidFill>
                  <a:srgbClr val="FFFFFF"/>
                </a:solidFill>
                <a:latin typeface="Kollektif Bold"/>
              </a:rPr>
              <a:t>Observer-Design pattern</a:t>
            </a:r>
          </a:p>
          <a:p>
            <a:pPr>
              <a:lnSpc>
                <a:spcPts val="3059"/>
              </a:lnSpc>
            </a:pPr>
            <a:r>
              <a:rPr lang="en-US" sz="2185">
                <a:solidFill>
                  <a:srgbClr val="FFFFFF"/>
                </a:solidFill>
                <a:latin typeface="Kollektif"/>
              </a:rPr>
              <a:t>When the user clicks on the "Update data" button server pulls sensor data from PICO to ensure efficient power management and battery conservation</a:t>
            </a:r>
          </a:p>
          <a:p>
            <a:pPr>
              <a:lnSpc>
                <a:spcPts val="3059"/>
              </a:lnSpc>
            </a:pPr>
            <a:endParaRPr lang="en-US" sz="2185">
              <a:solidFill>
                <a:srgbClr val="FFFFFF"/>
              </a:solidFill>
              <a:latin typeface="Kollektif"/>
            </a:endParaRPr>
          </a:p>
          <a:p>
            <a:pPr>
              <a:lnSpc>
                <a:spcPts val="3059"/>
              </a:lnSpc>
            </a:pPr>
            <a:r>
              <a:rPr lang="en-US" sz="2185">
                <a:solidFill>
                  <a:srgbClr val="FFFFFF"/>
                </a:solidFill>
                <a:latin typeface="Kollektif Bold"/>
              </a:rPr>
              <a:t>Encryption and decryption</a:t>
            </a:r>
          </a:p>
          <a:p>
            <a:pPr>
              <a:lnSpc>
                <a:spcPts val="3059"/>
              </a:lnSpc>
            </a:pPr>
            <a:r>
              <a:rPr lang="en-US" sz="2185">
                <a:solidFill>
                  <a:srgbClr val="FFFFFF"/>
                </a:solidFill>
                <a:latin typeface="Kollektif"/>
              </a:rPr>
              <a:t>Using Python we created a custom key that is saved in PICO W and webserver. using this key the data is encrypted in PICO and decrypted in webserver before displaying the data. this helps to overcome man in the middle attack</a:t>
            </a:r>
          </a:p>
        </p:txBody>
      </p:sp>
      <p:sp>
        <p:nvSpPr>
          <p:cNvPr id="6" name="TextBox 6"/>
          <p:cNvSpPr txBox="1"/>
          <p:nvPr/>
        </p:nvSpPr>
        <p:spPr>
          <a:xfrm>
            <a:off x="593628" y="412947"/>
            <a:ext cx="7374500"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IMPLEMENTATION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15320697" y="-3537860"/>
            <a:ext cx="18104864" cy="18104864"/>
          </a:xfrm>
          <a:custGeom>
            <a:avLst/>
            <a:gdLst/>
            <a:ahLst/>
            <a:cxnLst/>
            <a:rect l="l" t="t" r="r" b="b"/>
            <a:pathLst>
              <a:path w="18104864" h="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643917" y="244117"/>
            <a:ext cx="1556516" cy="1032960"/>
          </a:xfrm>
          <a:custGeom>
            <a:avLst/>
            <a:gdLst/>
            <a:ahLst/>
            <a:cxnLst/>
            <a:rect l="l" t="t" r="r" b="b"/>
            <a:pathLst>
              <a:path w="1556516" h="1032960">
                <a:moveTo>
                  <a:pt x="0" y="0"/>
                </a:moveTo>
                <a:lnTo>
                  <a:pt x="1556515" y="0"/>
                </a:lnTo>
                <a:lnTo>
                  <a:pt x="1556515" y="1032961"/>
                </a:lnTo>
                <a:lnTo>
                  <a:pt x="0" y="103296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6" name="Freeform 6"/>
          <p:cNvSpPr/>
          <p:nvPr/>
        </p:nvSpPr>
        <p:spPr>
          <a:xfrm>
            <a:off x="2775669" y="2082589"/>
            <a:ext cx="10408385" cy="6863966"/>
          </a:xfrm>
          <a:custGeom>
            <a:avLst/>
            <a:gdLst/>
            <a:ahLst/>
            <a:cxnLst/>
            <a:rect l="l" t="t" r="r" b="b"/>
            <a:pathLst>
              <a:path w="10408385" h="6863966">
                <a:moveTo>
                  <a:pt x="0" y="0"/>
                </a:moveTo>
                <a:lnTo>
                  <a:pt x="10408385" y="0"/>
                </a:lnTo>
                <a:lnTo>
                  <a:pt x="10408385" y="6863966"/>
                </a:lnTo>
                <a:lnTo>
                  <a:pt x="0" y="6863966"/>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326185" y="268156"/>
            <a:ext cx="7408758" cy="1784984"/>
          </a:xfrm>
          <a:prstGeom prst="rect">
            <a:avLst/>
          </a:prstGeom>
        </p:spPr>
        <p:txBody>
          <a:bodyPr lIns="0" tIns="0" rIns="0" bIns="0" rtlCol="0" anchor="t">
            <a:spAutoFit/>
          </a:bodyPr>
          <a:lstStyle/>
          <a:p>
            <a:pPr>
              <a:lnSpc>
                <a:spcPts val="7140"/>
              </a:lnSpc>
            </a:pPr>
            <a:r>
              <a:rPr lang="en-US" sz="5100">
                <a:solidFill>
                  <a:srgbClr val="FFFFFF"/>
                </a:solidFill>
                <a:latin typeface="Roboto Bold"/>
              </a:rPr>
              <a:t>HIGH-LEVEL DESIGN</a:t>
            </a:r>
          </a:p>
          <a:p>
            <a:pPr>
              <a:lnSpc>
                <a:spcPts val="7140"/>
              </a:lnSpc>
            </a:pPr>
            <a:endParaRPr lang="en-US" sz="5100">
              <a:solidFill>
                <a:srgbClr val="FFFFFF"/>
              </a:solidFill>
              <a:latin typeface="Robot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15320697" y="-3537860"/>
            <a:ext cx="18104864" cy="18104864"/>
          </a:xfrm>
          <a:custGeom>
            <a:avLst/>
            <a:gdLst/>
            <a:ahLst/>
            <a:cxnLst/>
            <a:rect l="l" t="t" r="r" b="b"/>
            <a:pathLst>
              <a:path w="18104864" h="18104864">
                <a:moveTo>
                  <a:pt x="0" y="0"/>
                </a:moveTo>
                <a:lnTo>
                  <a:pt x="18104864" y="0"/>
                </a:lnTo>
                <a:lnTo>
                  <a:pt x="18104864" y="18104864"/>
                </a:lnTo>
                <a:lnTo>
                  <a:pt x="0" y="1810486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643917" y="244117"/>
            <a:ext cx="1556516" cy="1032960"/>
          </a:xfrm>
          <a:custGeom>
            <a:avLst/>
            <a:gdLst/>
            <a:ahLst/>
            <a:cxnLst/>
            <a:rect l="l" t="t" r="r" b="b"/>
            <a:pathLst>
              <a:path w="1556516" h="1032960">
                <a:moveTo>
                  <a:pt x="0" y="0"/>
                </a:moveTo>
                <a:lnTo>
                  <a:pt x="1556515" y="0"/>
                </a:lnTo>
                <a:lnTo>
                  <a:pt x="1556515" y="1032961"/>
                </a:lnTo>
                <a:lnTo>
                  <a:pt x="0" y="103296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6" name="Freeform 6"/>
          <p:cNvSpPr/>
          <p:nvPr/>
        </p:nvSpPr>
        <p:spPr>
          <a:xfrm>
            <a:off x="2979076" y="2422700"/>
            <a:ext cx="10484334" cy="6183743"/>
          </a:xfrm>
          <a:custGeom>
            <a:avLst/>
            <a:gdLst/>
            <a:ahLst/>
            <a:cxnLst/>
            <a:rect l="l" t="t" r="r" b="b"/>
            <a:pathLst>
              <a:path w="10484334" h="6183743">
                <a:moveTo>
                  <a:pt x="0" y="0"/>
                </a:moveTo>
                <a:lnTo>
                  <a:pt x="10484334" y="0"/>
                </a:lnTo>
                <a:lnTo>
                  <a:pt x="10484334" y="6183743"/>
                </a:lnTo>
                <a:lnTo>
                  <a:pt x="0" y="6183743"/>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326185" y="268156"/>
            <a:ext cx="7408758" cy="880109"/>
          </a:xfrm>
          <a:prstGeom prst="rect">
            <a:avLst/>
          </a:prstGeom>
        </p:spPr>
        <p:txBody>
          <a:bodyPr lIns="0" tIns="0" rIns="0" bIns="0" rtlCol="0" anchor="t">
            <a:spAutoFit/>
          </a:bodyPr>
          <a:lstStyle/>
          <a:p>
            <a:pPr>
              <a:lnSpc>
                <a:spcPts val="7140"/>
              </a:lnSpc>
            </a:pPr>
            <a:r>
              <a:rPr lang="en-US" sz="5100">
                <a:solidFill>
                  <a:srgbClr val="FFFFFF"/>
                </a:solidFill>
                <a:latin typeface="Roboto Bold"/>
              </a:rPr>
              <a:t>Class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a:off x="-2843309" y="1525117"/>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38129" y="719569"/>
            <a:ext cx="1337427" cy="1329068"/>
          </a:xfrm>
          <a:custGeom>
            <a:avLst/>
            <a:gdLst/>
            <a:ahLst/>
            <a:cxnLst/>
            <a:rect l="l" t="t" r="r" b="b"/>
            <a:pathLst>
              <a:path w="1337427" h="1329068">
                <a:moveTo>
                  <a:pt x="0" y="0"/>
                </a:moveTo>
                <a:lnTo>
                  <a:pt x="1337427" y="0"/>
                </a:lnTo>
                <a:lnTo>
                  <a:pt x="1337427" y="1329068"/>
                </a:lnTo>
                <a:lnTo>
                  <a:pt x="0" y="1329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290180" y="4374506"/>
            <a:ext cx="8248493" cy="5399851"/>
          </a:xfrm>
          <a:custGeom>
            <a:avLst/>
            <a:gdLst/>
            <a:ahLst/>
            <a:cxnLst/>
            <a:rect l="l" t="t" r="r" b="b"/>
            <a:pathLst>
              <a:path w="8248493" h="5399851">
                <a:moveTo>
                  <a:pt x="0" y="0"/>
                </a:moveTo>
                <a:lnTo>
                  <a:pt x="8248493" y="0"/>
                </a:lnTo>
                <a:lnTo>
                  <a:pt x="8248493" y="5399851"/>
                </a:lnTo>
                <a:lnTo>
                  <a:pt x="0" y="5399851"/>
                </a:lnTo>
                <a:lnTo>
                  <a:pt x="0" y="0"/>
                </a:lnTo>
                <a:close/>
              </a:path>
            </a:pathLst>
          </a:custGeom>
          <a:blipFill>
            <a:blip r:embed="rId6"/>
            <a:stretch>
              <a:fillRect b="-6012"/>
            </a:stretch>
          </a:blipFill>
        </p:spPr>
        <p:txBody>
          <a:bodyPr/>
          <a:lstStyle/>
          <a:p>
            <a:endParaRPr lang="en-US"/>
          </a:p>
        </p:txBody>
      </p:sp>
      <p:sp>
        <p:nvSpPr>
          <p:cNvPr id="5" name="TextBox 5"/>
          <p:cNvSpPr txBox="1"/>
          <p:nvPr/>
        </p:nvSpPr>
        <p:spPr>
          <a:xfrm>
            <a:off x="1028700" y="2665358"/>
            <a:ext cx="15629004" cy="1897117"/>
          </a:xfrm>
          <a:prstGeom prst="rect">
            <a:avLst/>
          </a:prstGeom>
        </p:spPr>
        <p:txBody>
          <a:bodyPr lIns="0" tIns="0" rIns="0" bIns="0" rtlCol="0" anchor="t">
            <a:spAutoFit/>
          </a:bodyPr>
          <a:lstStyle/>
          <a:p>
            <a:pPr>
              <a:lnSpc>
                <a:spcPts val="3059"/>
              </a:lnSpc>
            </a:pPr>
            <a:r>
              <a:rPr lang="en-US" sz="2185" dirty="0">
                <a:solidFill>
                  <a:srgbClr val="FFFFFF"/>
                </a:solidFill>
                <a:latin typeface="Kollektif Bold"/>
              </a:rPr>
              <a:t>Testing Reading</a:t>
            </a:r>
          </a:p>
          <a:p>
            <a:pPr>
              <a:lnSpc>
                <a:spcPts val="3059"/>
              </a:lnSpc>
            </a:pPr>
            <a:endParaRPr lang="en-US" sz="2185" dirty="0">
              <a:solidFill>
                <a:srgbClr val="FFFFFF"/>
              </a:solidFill>
              <a:latin typeface="Kollektif Bold"/>
            </a:endParaRPr>
          </a:p>
          <a:p>
            <a:pPr>
              <a:lnSpc>
                <a:spcPts val="3059"/>
              </a:lnSpc>
            </a:pPr>
            <a:r>
              <a:rPr lang="en-US" sz="2185" dirty="0">
                <a:solidFill>
                  <a:srgbClr val="FFFFFF"/>
                </a:solidFill>
                <a:latin typeface="Kollektif"/>
              </a:rPr>
              <a:t>To ensure that the temperature, humidity, pressure, and gas readings are within expected ranges.</a:t>
            </a:r>
          </a:p>
          <a:p>
            <a:pPr>
              <a:lnSpc>
                <a:spcPts val="3059"/>
              </a:lnSpc>
            </a:pPr>
            <a:r>
              <a:rPr lang="en-US" sz="2185" dirty="0">
                <a:solidFill>
                  <a:srgbClr val="FFFFFF"/>
                </a:solidFill>
                <a:latin typeface="Kollektif"/>
              </a:rPr>
              <a:t>We add validation checks for all readings within the expected ranges.</a:t>
            </a:r>
          </a:p>
          <a:p>
            <a:pPr>
              <a:lnSpc>
                <a:spcPts val="3059"/>
              </a:lnSpc>
            </a:pPr>
            <a:endParaRPr lang="en-US" sz="2185" dirty="0">
              <a:solidFill>
                <a:srgbClr val="FFFFFF"/>
              </a:solidFill>
              <a:latin typeface="Kollektif"/>
            </a:endParaRPr>
          </a:p>
        </p:txBody>
      </p:sp>
      <p:sp>
        <p:nvSpPr>
          <p:cNvPr id="6" name="TextBox 6"/>
          <p:cNvSpPr txBox="1"/>
          <p:nvPr/>
        </p:nvSpPr>
        <p:spPr>
          <a:xfrm>
            <a:off x="593628" y="412947"/>
            <a:ext cx="4862550" cy="971156"/>
          </a:xfrm>
          <a:prstGeom prst="rect">
            <a:avLst/>
          </a:prstGeom>
        </p:spPr>
        <p:txBody>
          <a:bodyPr lIns="0" tIns="0" rIns="0" bIns="0" rtlCol="0" anchor="t">
            <a:spAutoFit/>
          </a:bodyPr>
          <a:lstStyle/>
          <a:p>
            <a:pPr algn="ctr">
              <a:lnSpc>
                <a:spcPts val="7896"/>
              </a:lnSpc>
            </a:pPr>
            <a:r>
              <a:rPr lang="en-US" sz="5640">
                <a:solidFill>
                  <a:srgbClr val="FFFFFF"/>
                </a:solidFill>
                <a:latin typeface="Roboto Bold"/>
              </a:rPr>
              <a:t>TESTING</a:t>
            </a:r>
          </a:p>
        </p:txBody>
      </p:sp>
      <p:sp>
        <p:nvSpPr>
          <p:cNvPr id="7" name="TextBox 7"/>
          <p:cNvSpPr txBox="1"/>
          <p:nvPr/>
        </p:nvSpPr>
        <p:spPr>
          <a:xfrm>
            <a:off x="1028700" y="1851990"/>
            <a:ext cx="4533900" cy="629919"/>
          </a:xfrm>
          <a:prstGeom prst="rect">
            <a:avLst/>
          </a:prstGeom>
        </p:spPr>
        <p:txBody>
          <a:bodyPr wrap="square" lIns="0" tIns="0" rIns="0" bIns="0" rtlCol="0" anchor="t">
            <a:spAutoFit/>
          </a:bodyPr>
          <a:lstStyle/>
          <a:p>
            <a:pPr algn="ctr">
              <a:lnSpc>
                <a:spcPts val="5180"/>
              </a:lnSpc>
            </a:pPr>
            <a:r>
              <a:rPr lang="en-US" sz="3700" dirty="0">
                <a:solidFill>
                  <a:srgbClr val="FFFFFF"/>
                </a:solidFill>
                <a:latin typeface="Canva Sans Bold"/>
              </a:rPr>
              <a:t>Unit 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914</Words>
  <Application>Microsoft Office PowerPoint</Application>
  <PresentationFormat>Custom</PresentationFormat>
  <Paragraphs>145</Paragraphs>
  <Slides>19</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Kollektif Bold</vt:lpstr>
      <vt:lpstr>Calibri</vt:lpstr>
      <vt:lpstr>Arial</vt:lpstr>
      <vt:lpstr>Kollektif</vt:lpstr>
      <vt:lpstr>Canva Sans Bold</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dc:title>
  <cp:lastModifiedBy>Nischal Vooda</cp:lastModifiedBy>
  <cp:revision>2</cp:revision>
  <dcterms:created xsi:type="dcterms:W3CDTF">2006-08-16T00:00:00Z</dcterms:created>
  <dcterms:modified xsi:type="dcterms:W3CDTF">2023-12-12T22:59:23Z</dcterms:modified>
  <dc:identifier>DAF2PsaFLV4</dc:identifier>
</cp:coreProperties>
</file>